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0.jpg" ContentType="image/png"/>
  <Override PartName="/ppt/media/image11.jpg" ContentType="image/png"/>
  <Override PartName="/ppt/media/image12.jpg" ContentType="image/png"/>
  <Override PartName="/ppt/media/image19.jpg" ContentType="image/png"/>
  <Override PartName="/ppt/media/image4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95" r:id="rId2"/>
    <p:sldId id="304" r:id="rId3"/>
    <p:sldId id="305" r:id="rId4"/>
    <p:sldId id="306" r:id="rId5"/>
    <p:sldId id="307" r:id="rId6"/>
    <p:sldId id="257" r:id="rId7"/>
    <p:sldId id="278" r:id="rId8"/>
    <p:sldId id="308" r:id="rId9"/>
    <p:sldId id="326" r:id="rId10"/>
    <p:sldId id="327" r:id="rId11"/>
    <p:sldId id="309" r:id="rId12"/>
    <p:sldId id="310" r:id="rId13"/>
    <p:sldId id="311" r:id="rId14"/>
    <p:sldId id="328" r:id="rId15"/>
    <p:sldId id="329" r:id="rId16"/>
    <p:sldId id="312" r:id="rId17"/>
    <p:sldId id="314" r:id="rId18"/>
    <p:sldId id="313" r:id="rId19"/>
    <p:sldId id="315" r:id="rId20"/>
    <p:sldId id="316" r:id="rId21"/>
    <p:sldId id="330" r:id="rId22"/>
    <p:sldId id="317" r:id="rId23"/>
    <p:sldId id="318" r:id="rId24"/>
    <p:sldId id="319" r:id="rId25"/>
    <p:sldId id="320" r:id="rId26"/>
    <p:sldId id="321" r:id="rId27"/>
    <p:sldId id="322" r:id="rId28"/>
    <p:sldId id="331" r:id="rId29"/>
    <p:sldId id="324" r:id="rId30"/>
    <p:sldId id="325" r:id="rId31"/>
  </p:sldIdLst>
  <p:sldSz cx="9144000" cy="5143500" type="screen16x9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C124"/>
    <a:srgbClr val="D6A1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84" autoAdjust="0"/>
    <p:restoredTop sz="94648"/>
  </p:normalViewPr>
  <p:slideViewPr>
    <p:cSldViewPr snapToGrid="0" snapToObjects="1">
      <p:cViewPr varScale="1">
        <p:scale>
          <a:sx n="137" d="100"/>
          <a:sy n="137" d="100"/>
        </p:scale>
        <p:origin x="27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6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1F636E-5687-824F-979F-DF9624605BB5}" type="datetimeFigureOut">
              <a:rPr kumimoji="1" lang="zh-CN" altLang="en-US" smtClean="0"/>
              <a:t>2021/7/28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B7F1B-E6F8-A94E-8BE4-A9326B72BA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9176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B7F1B-E6F8-A94E-8BE4-A9326B72BA4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9145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B7F1B-E6F8-A94E-8BE4-A9326B72BA46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6988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6A07-4F98-D547-AA17-EF3C2916AAD7}" type="datetimeFigureOut">
              <a:rPr kumimoji="1" lang="zh-CN" altLang="en-US" smtClean="0"/>
              <a:pPr/>
              <a:t>2021/7/28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8851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6A07-4F98-D547-AA17-EF3C2916AAD7}" type="datetimeFigureOut">
              <a:rPr kumimoji="1" lang="zh-CN" altLang="en-US" smtClean="0"/>
              <a:pPr/>
              <a:t>2021/7/28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5940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71450"/>
            <a:ext cx="2057400" cy="3657600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71450"/>
            <a:ext cx="6019800" cy="3657600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6A07-4F98-D547-AA17-EF3C2916AAD7}" type="datetimeFigureOut">
              <a:rPr kumimoji="1" lang="zh-CN" altLang="en-US" smtClean="0"/>
              <a:pPr/>
              <a:t>2021/7/28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9793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6A07-4F98-D547-AA17-EF3C2916AAD7}" type="datetimeFigureOut">
              <a:rPr kumimoji="1" lang="zh-CN" altLang="en-US" smtClean="0"/>
              <a:pPr/>
              <a:t>2021/7/28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2079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6A07-4F98-D547-AA17-EF3C2916AAD7}" type="datetimeFigureOut">
              <a:rPr kumimoji="1" lang="zh-CN" altLang="en-US" smtClean="0"/>
              <a:pPr/>
              <a:t>2021/7/28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483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00125"/>
            <a:ext cx="4038600" cy="282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00125"/>
            <a:ext cx="4038600" cy="2828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6A07-4F98-D547-AA17-EF3C2916AAD7}" type="datetimeFigureOut">
              <a:rPr kumimoji="1" lang="zh-CN" altLang="en-US" smtClean="0"/>
              <a:pPr/>
              <a:t>2021/7/28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192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6A07-4F98-D547-AA17-EF3C2916AAD7}" type="datetimeFigureOut">
              <a:rPr kumimoji="1" lang="zh-CN" altLang="en-US" smtClean="0"/>
              <a:pPr/>
              <a:t>2021/7/28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621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6A07-4F98-D547-AA17-EF3C2916AAD7}" type="datetimeFigureOut">
              <a:rPr kumimoji="1" lang="zh-CN" altLang="en-US" smtClean="0"/>
              <a:pPr/>
              <a:t>2021/7/28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547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6A07-4F98-D547-AA17-EF3C2916AAD7}" type="datetimeFigureOut">
              <a:rPr kumimoji="1" lang="zh-CN" altLang="en-US" smtClean="0"/>
              <a:pPr/>
              <a:t>2021/7/28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01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6A07-4F98-D547-AA17-EF3C2916AAD7}" type="datetimeFigureOut">
              <a:rPr kumimoji="1" lang="zh-CN" altLang="en-US" smtClean="0"/>
              <a:pPr/>
              <a:t>2021/7/28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715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E6A07-4F98-D547-AA17-EF3C2916AAD7}" type="datetimeFigureOut">
              <a:rPr kumimoji="1" lang="zh-CN" altLang="en-US" smtClean="0"/>
              <a:pPr/>
              <a:t>2021/7/28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276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E6A07-4F98-D547-AA17-EF3C2916AAD7}" type="datetimeFigureOut">
              <a:rPr kumimoji="1" lang="zh-CN" altLang="en-US" smtClean="0"/>
              <a:pPr/>
              <a:t>2021/7/28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8D58D-6C1A-A34E-9353-28E3AC007A96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52C063A-ABFD-CB4C-8F7B-ABDE1D7C9E0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88316" y="4523170"/>
            <a:ext cx="465183" cy="52072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FE611F4-50FD-F241-947F-FC4AE23E1B2F}"/>
              </a:ext>
            </a:extLst>
          </p:cNvPr>
          <p:cNvSpPr txBox="1"/>
          <p:nvPr userDrawn="1"/>
        </p:nvSpPr>
        <p:spPr>
          <a:xfrm>
            <a:off x="7663551" y="4724546"/>
            <a:ext cx="96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成都网中</a:t>
            </a:r>
          </a:p>
        </p:txBody>
      </p:sp>
    </p:spTree>
    <p:extLst>
      <p:ext uri="{BB962C8B-B14F-4D97-AF65-F5344CB8AC3E}">
        <p14:creationId xmlns:p14="http://schemas.microsoft.com/office/powerpoint/2010/main" val="1796765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18506" y="948300"/>
            <a:ext cx="132600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CC124"/>
                </a:solidFill>
                <a:latin typeface="Arial"/>
                <a:cs typeface="Arial"/>
              </a:rPr>
              <a:t>Java</a:t>
            </a:r>
            <a:endParaRPr kumimoji="1" lang="zh-CN" altLang="en-US" sz="4000" b="1" dirty="0">
              <a:solidFill>
                <a:srgbClr val="FCC124"/>
              </a:solidFill>
              <a:latin typeface="Arial"/>
              <a:cs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18506" y="1567590"/>
            <a:ext cx="5774338" cy="9079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CN" altLang="en-US" sz="5300" b="1" dirty="0">
                <a:solidFill>
                  <a:srgbClr val="FFFFFF"/>
                </a:solidFill>
                <a:latin typeface="Arial"/>
                <a:cs typeface="Arial"/>
              </a:rPr>
              <a:t>图形图像处理机制</a:t>
            </a:r>
          </a:p>
        </p:txBody>
      </p:sp>
      <p:sp>
        <p:nvSpPr>
          <p:cNvPr id="7" name="矩形 6"/>
          <p:cNvSpPr/>
          <p:nvPr/>
        </p:nvSpPr>
        <p:spPr>
          <a:xfrm>
            <a:off x="1542214" y="2848420"/>
            <a:ext cx="3411804" cy="479667"/>
          </a:xfrm>
          <a:prstGeom prst="rect">
            <a:avLst/>
          </a:prstGeom>
          <a:solidFill>
            <a:srgbClr val="FCC1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42214" y="2943695"/>
            <a:ext cx="3411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FFFFFF"/>
                </a:solidFill>
                <a:latin typeface="+mn-ea"/>
                <a:cs typeface="Arial"/>
              </a:rPr>
              <a:t>BY </a:t>
            </a:r>
            <a:r>
              <a:rPr kumimoji="1" lang="zh-CN" altLang="en-US" sz="1400" dirty="0">
                <a:solidFill>
                  <a:srgbClr val="FFFFFF"/>
                </a:solidFill>
                <a:latin typeface="+mn-ea"/>
                <a:cs typeface="Arial"/>
              </a:rPr>
              <a:t>张宇</a:t>
            </a:r>
            <a:r>
              <a:rPr kumimoji="1" lang="en-US" altLang="zh-CN" sz="1400" dirty="0">
                <a:solidFill>
                  <a:srgbClr val="FFFFFF"/>
                </a:solidFill>
                <a:latin typeface="+mn-ea"/>
                <a:cs typeface="Arial"/>
              </a:rPr>
              <a:t>(181006) </a:t>
            </a:r>
            <a:r>
              <a:rPr kumimoji="1" lang="zh-CN" altLang="en-US" sz="1400" dirty="0">
                <a:solidFill>
                  <a:srgbClr val="FFFFFF"/>
                </a:solidFill>
                <a:latin typeface="+mn-ea"/>
                <a:cs typeface="Arial"/>
              </a:rPr>
              <a:t>网龙</a:t>
            </a:r>
            <a:r>
              <a:rPr kumimoji="1" lang="en-US" altLang="zh-CN" sz="1400" dirty="0">
                <a:solidFill>
                  <a:srgbClr val="FFFFFF"/>
                </a:solidFill>
                <a:latin typeface="+mn-ea"/>
                <a:cs typeface="Arial"/>
              </a:rPr>
              <a:t>Office(PG</a:t>
            </a:r>
            <a:r>
              <a:rPr kumimoji="1" lang="zh-CN" altLang="en-US" sz="1400" dirty="0">
                <a:solidFill>
                  <a:srgbClr val="FFFFFF"/>
                </a:solidFill>
                <a:latin typeface="+mn-ea"/>
                <a:cs typeface="Arial"/>
              </a:rPr>
              <a:t> </a:t>
            </a:r>
            <a:r>
              <a:rPr kumimoji="1" lang="en-US" altLang="zh-CN" sz="1400" dirty="0">
                <a:solidFill>
                  <a:srgbClr val="FFFFFF"/>
                </a:solidFill>
                <a:latin typeface="+mn-ea"/>
                <a:cs typeface="Arial"/>
              </a:rPr>
              <a:t>Group)</a:t>
            </a:r>
            <a:endParaRPr kumimoji="1" lang="zh-CN" altLang="en-US" sz="1400" dirty="0">
              <a:solidFill>
                <a:srgbClr val="FFFFFF"/>
              </a:solidFill>
              <a:latin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383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 52"/>
          <p:cNvGrpSpPr/>
          <p:nvPr/>
        </p:nvGrpSpPr>
        <p:grpSpPr>
          <a:xfrm>
            <a:off x="-305747" y="1471100"/>
            <a:ext cx="1427147" cy="362904"/>
            <a:chOff x="0" y="937679"/>
            <a:chExt cx="1151467" cy="362904"/>
          </a:xfrm>
          <a:solidFill>
            <a:srgbClr val="FCC124"/>
          </a:solidFill>
        </p:grpSpPr>
        <p:sp>
          <p:nvSpPr>
            <p:cNvPr id="54" name="矩形 53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rgbClr val="FFFFFF">
                <a:alpha val="5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0" y="992806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目录</a:t>
              </a:r>
            </a:p>
          </p:txBody>
        </p:sp>
      </p:grpSp>
      <p:grpSp>
        <p:nvGrpSpPr>
          <p:cNvPr id="56" name="组 55"/>
          <p:cNvGrpSpPr/>
          <p:nvPr/>
        </p:nvGrpSpPr>
        <p:grpSpPr>
          <a:xfrm>
            <a:off x="-85605" y="1920090"/>
            <a:ext cx="1427147" cy="362904"/>
            <a:chOff x="0" y="1377583"/>
            <a:chExt cx="1151467" cy="362904"/>
          </a:xfrm>
        </p:grpSpPr>
        <p:sp>
          <p:nvSpPr>
            <p:cNvPr id="57" name="矩形 56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0" y="143271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图形效果</a:t>
              </a:r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-305747" y="2369080"/>
            <a:ext cx="1427147" cy="362904"/>
            <a:chOff x="0" y="1825991"/>
            <a:chExt cx="1151467" cy="362904"/>
          </a:xfrm>
        </p:grpSpPr>
        <p:sp>
          <p:nvSpPr>
            <p:cNvPr id="60" name="矩形 59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0" y="1881118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动态绘制</a:t>
              </a: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-305747" y="2818070"/>
            <a:ext cx="1427147" cy="362904"/>
            <a:chOff x="0" y="2279893"/>
            <a:chExt cx="1151467" cy="362904"/>
          </a:xfrm>
        </p:grpSpPr>
        <p:sp>
          <p:nvSpPr>
            <p:cNvPr id="63" name="矩形 62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0" y="233502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图像效果</a:t>
              </a: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-305747" y="3267061"/>
            <a:ext cx="1427147" cy="362904"/>
            <a:chOff x="0" y="2733640"/>
            <a:chExt cx="1151467" cy="362904"/>
          </a:xfrm>
        </p:grpSpPr>
        <p:sp>
          <p:nvSpPr>
            <p:cNvPr id="66" name="矩形 65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0" y="2788767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chemeClr val="bg1"/>
                  </a:solidFill>
                  <a:latin typeface="Arial"/>
                  <a:cs typeface="Arial"/>
                </a:rPr>
                <a:t>图像压缩</a:t>
              </a:r>
            </a:p>
          </p:txBody>
        </p:sp>
      </p:grpSp>
      <p:grpSp>
        <p:nvGrpSpPr>
          <p:cNvPr id="32" name="组 7">
            <a:extLst>
              <a:ext uri="{FF2B5EF4-FFF2-40B4-BE49-F238E27FC236}">
                <a16:creationId xmlns:a16="http://schemas.microsoft.com/office/drawing/2014/main" id="{B1524D51-7C59-124E-B7C7-27B4B6C9DFB5}"/>
              </a:ext>
            </a:extLst>
          </p:cNvPr>
          <p:cNvGrpSpPr/>
          <p:nvPr/>
        </p:nvGrpSpPr>
        <p:grpSpPr>
          <a:xfrm>
            <a:off x="61651" y="93268"/>
            <a:ext cx="1353256" cy="731255"/>
            <a:chOff x="1561855" y="136620"/>
            <a:chExt cx="1353256" cy="79080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47EFFB9-7A81-DA4E-B8DC-60E5BC40171A}"/>
                </a:ext>
              </a:extLst>
            </p:cNvPr>
            <p:cNvSpPr txBox="1"/>
            <p:nvPr/>
          </p:nvSpPr>
          <p:spPr>
            <a:xfrm>
              <a:off x="1576591" y="136620"/>
              <a:ext cx="121058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CC124"/>
                  </a:solidFill>
                  <a:latin typeface="Arial"/>
                  <a:cs typeface="Arial"/>
                </a:rPr>
                <a:t>图形效果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C3A4079-1780-C349-850C-3519FAD4937B}"/>
                </a:ext>
              </a:extLst>
            </p:cNvPr>
            <p:cNvSpPr txBox="1"/>
            <p:nvPr/>
          </p:nvSpPr>
          <p:spPr>
            <a:xfrm>
              <a:off x="1561855" y="494732"/>
              <a:ext cx="1353256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FFFFF"/>
                  </a:solidFill>
                  <a:latin typeface="Arial"/>
                  <a:cs typeface="Arial"/>
                </a:rPr>
                <a:t>程序演示</a:t>
              </a:r>
              <a:r>
                <a:rPr kumimoji="1" lang="en-US" altLang="zh-CN" sz="2000" b="1" dirty="0">
                  <a:solidFill>
                    <a:srgbClr val="FFFFFF"/>
                  </a:solidFill>
                  <a:latin typeface="Arial"/>
                  <a:cs typeface="Arial"/>
                </a:rPr>
                <a:t>1</a:t>
              </a:r>
              <a:endParaRPr kumimoji="1" lang="zh-CN" altLang="en-US" sz="2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532A1657-4160-2B42-A665-52B6FDC540BF}"/>
              </a:ext>
            </a:extLst>
          </p:cNvPr>
          <p:cNvSpPr txBox="1"/>
          <p:nvPr/>
        </p:nvSpPr>
        <p:spPr>
          <a:xfrm>
            <a:off x="3506233" y="1839431"/>
            <a:ext cx="252184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CN" altLang="en-US" sz="4000" b="1" dirty="0">
                <a:solidFill>
                  <a:srgbClr val="FFFFFF"/>
                </a:solidFill>
                <a:latin typeface="Arial"/>
                <a:cs typeface="Arial"/>
              </a:rPr>
              <a:t>程序演示</a:t>
            </a:r>
            <a:r>
              <a:rPr kumimoji="1" lang="en-US" altLang="zh-CN" sz="40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kumimoji="1" lang="zh-CN" alt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52F4BE2F-2756-7043-9725-F07B3C452A29}"/>
              </a:ext>
            </a:extLst>
          </p:cNvPr>
          <p:cNvSpPr/>
          <p:nvPr/>
        </p:nvSpPr>
        <p:spPr>
          <a:xfrm>
            <a:off x="3550839" y="2571750"/>
            <a:ext cx="2357983" cy="356475"/>
          </a:xfrm>
          <a:prstGeom prst="rect">
            <a:avLst/>
          </a:prstGeom>
          <a:solidFill>
            <a:srgbClr val="FCC1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FD28CF8E-FEF4-1645-9CB3-84A016D7FF19}"/>
              </a:ext>
            </a:extLst>
          </p:cNvPr>
          <p:cNvSpPr txBox="1"/>
          <p:nvPr/>
        </p:nvSpPr>
        <p:spPr>
          <a:xfrm>
            <a:off x="3584712" y="2574629"/>
            <a:ext cx="238942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渐变、阴影和发光程序演示</a:t>
            </a:r>
            <a:endParaRPr lang="zh-CN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05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18506" y="1422279"/>
            <a:ext cx="1970762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CC124"/>
                </a:solidFill>
                <a:latin typeface="Arial"/>
                <a:cs typeface="Arial"/>
              </a:rPr>
              <a:t>PART</a:t>
            </a:r>
            <a:r>
              <a:rPr kumimoji="1" lang="zh-CN" altLang="en-US" sz="4000" b="1" dirty="0">
                <a:solidFill>
                  <a:srgbClr val="FCC124"/>
                </a:solidFill>
                <a:latin typeface="Arial"/>
                <a:cs typeface="Arial"/>
              </a:rPr>
              <a:t> </a:t>
            </a:r>
            <a:r>
              <a:rPr kumimoji="1" lang="en-US" altLang="zh-CN" sz="4000" b="1" dirty="0">
                <a:solidFill>
                  <a:srgbClr val="FCC124"/>
                </a:solidFill>
                <a:latin typeface="Arial"/>
                <a:cs typeface="Arial"/>
              </a:rPr>
              <a:t>2</a:t>
            </a:r>
            <a:endParaRPr kumimoji="1" lang="zh-CN" altLang="en-US" sz="4000" b="1" dirty="0">
              <a:solidFill>
                <a:srgbClr val="FCC124"/>
              </a:solidFill>
              <a:latin typeface="Arial"/>
              <a:cs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9268" y="1421254"/>
            <a:ext cx="2236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CN" altLang="en-US" sz="4000" b="1" dirty="0">
                <a:solidFill>
                  <a:srgbClr val="FFFFFF"/>
                </a:solidFill>
                <a:latin typeface="Arial"/>
                <a:cs typeface="Arial"/>
              </a:rPr>
              <a:t>动态绘制</a:t>
            </a:r>
          </a:p>
        </p:txBody>
      </p:sp>
      <p:sp>
        <p:nvSpPr>
          <p:cNvPr id="10" name="矩形 9"/>
          <p:cNvSpPr/>
          <p:nvPr/>
        </p:nvSpPr>
        <p:spPr>
          <a:xfrm>
            <a:off x="1542213" y="2305076"/>
            <a:ext cx="4639747" cy="604659"/>
          </a:xfrm>
          <a:prstGeom prst="rect">
            <a:avLst/>
          </a:prstGeom>
          <a:solidFill>
            <a:srgbClr val="FCC1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576086" y="2307955"/>
            <a:ext cx="4572000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什么是双缓存？它有什么作用？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通过一个演示程序展示如何去实现并控制动画效果</a:t>
            </a:r>
            <a:endParaRPr lang="zh-CN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370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46"/>
          <p:cNvGrpSpPr/>
          <p:nvPr/>
        </p:nvGrpSpPr>
        <p:grpSpPr>
          <a:xfrm>
            <a:off x="-305747" y="1471100"/>
            <a:ext cx="1427147" cy="362904"/>
            <a:chOff x="0" y="937679"/>
            <a:chExt cx="1151467" cy="362904"/>
          </a:xfrm>
        </p:grpSpPr>
        <p:sp>
          <p:nvSpPr>
            <p:cNvPr id="48" name="矩形 47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0" y="992806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目录</a:t>
              </a: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-305747" y="1920090"/>
            <a:ext cx="1427147" cy="362904"/>
            <a:chOff x="0" y="1377583"/>
            <a:chExt cx="1151467" cy="362904"/>
          </a:xfrm>
        </p:grpSpPr>
        <p:sp>
          <p:nvSpPr>
            <p:cNvPr id="51" name="矩形 50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0" y="143271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图形效果</a:t>
              </a:r>
            </a:p>
          </p:txBody>
        </p:sp>
      </p:grpSp>
      <p:grpSp>
        <p:nvGrpSpPr>
          <p:cNvPr id="53" name="组 52"/>
          <p:cNvGrpSpPr/>
          <p:nvPr/>
        </p:nvGrpSpPr>
        <p:grpSpPr>
          <a:xfrm>
            <a:off x="-85605" y="2369080"/>
            <a:ext cx="1427147" cy="362904"/>
            <a:chOff x="0" y="1825991"/>
            <a:chExt cx="1151467" cy="362904"/>
          </a:xfrm>
        </p:grpSpPr>
        <p:sp>
          <p:nvSpPr>
            <p:cNvPr id="54" name="矩形 53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0" y="1881118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动态绘制</a:t>
              </a:r>
            </a:p>
          </p:txBody>
        </p:sp>
      </p:grpSp>
      <p:grpSp>
        <p:nvGrpSpPr>
          <p:cNvPr id="56" name="组 55"/>
          <p:cNvGrpSpPr/>
          <p:nvPr/>
        </p:nvGrpSpPr>
        <p:grpSpPr>
          <a:xfrm>
            <a:off x="-305747" y="2818070"/>
            <a:ext cx="1427147" cy="362904"/>
            <a:chOff x="0" y="2279893"/>
            <a:chExt cx="1151467" cy="362904"/>
          </a:xfrm>
        </p:grpSpPr>
        <p:sp>
          <p:nvSpPr>
            <p:cNvPr id="57" name="矩形 56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0" y="233502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图像效果</a:t>
              </a:r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-305747" y="3267061"/>
            <a:ext cx="1427147" cy="362904"/>
            <a:chOff x="0" y="2733640"/>
            <a:chExt cx="1151467" cy="362904"/>
          </a:xfrm>
        </p:grpSpPr>
        <p:sp>
          <p:nvSpPr>
            <p:cNvPr id="60" name="矩形 59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0" y="2788767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chemeClr val="bg1"/>
                  </a:solidFill>
                  <a:latin typeface="Arial"/>
                  <a:cs typeface="Arial"/>
                </a:rPr>
                <a:t>图像压缩</a:t>
              </a:r>
            </a:p>
          </p:txBody>
        </p:sp>
      </p:grpSp>
      <p:grpSp>
        <p:nvGrpSpPr>
          <p:cNvPr id="62" name="组 7">
            <a:extLst>
              <a:ext uri="{FF2B5EF4-FFF2-40B4-BE49-F238E27FC236}">
                <a16:creationId xmlns:a16="http://schemas.microsoft.com/office/drawing/2014/main" id="{9C7B88B2-5D6E-5F49-ADB7-14479168F449}"/>
              </a:ext>
            </a:extLst>
          </p:cNvPr>
          <p:cNvGrpSpPr/>
          <p:nvPr/>
        </p:nvGrpSpPr>
        <p:grpSpPr>
          <a:xfrm>
            <a:off x="61651" y="93268"/>
            <a:ext cx="1225324" cy="731255"/>
            <a:chOff x="1561855" y="136620"/>
            <a:chExt cx="1225324" cy="790806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18CF3FC2-4089-714C-851E-CCB54E38EFCE}"/>
                </a:ext>
              </a:extLst>
            </p:cNvPr>
            <p:cNvSpPr txBox="1"/>
            <p:nvPr/>
          </p:nvSpPr>
          <p:spPr>
            <a:xfrm>
              <a:off x="1576591" y="136620"/>
              <a:ext cx="121058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CC124"/>
                  </a:solidFill>
                  <a:latin typeface="Arial"/>
                  <a:cs typeface="Arial"/>
                </a:rPr>
                <a:t>动态绘制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D38C989-9B30-CD48-A993-47B3765BA993}"/>
                </a:ext>
              </a:extLst>
            </p:cNvPr>
            <p:cNvSpPr txBox="1"/>
            <p:nvPr/>
          </p:nvSpPr>
          <p:spPr>
            <a:xfrm>
              <a:off x="1561855" y="494732"/>
              <a:ext cx="954107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FFFFF"/>
                  </a:solidFill>
                  <a:latin typeface="Arial"/>
                  <a:cs typeface="Arial"/>
                </a:rPr>
                <a:t>双缓存</a:t>
              </a:r>
            </a:p>
          </p:txBody>
        </p:sp>
      </p:grpSp>
      <p:grpSp>
        <p:nvGrpSpPr>
          <p:cNvPr id="65" name="组 15">
            <a:extLst>
              <a:ext uri="{FF2B5EF4-FFF2-40B4-BE49-F238E27FC236}">
                <a16:creationId xmlns:a16="http://schemas.microsoft.com/office/drawing/2014/main" id="{CEC9B23F-08E7-6045-89B6-D2932F52E8A9}"/>
              </a:ext>
            </a:extLst>
          </p:cNvPr>
          <p:cNvGrpSpPr/>
          <p:nvPr/>
        </p:nvGrpSpPr>
        <p:grpSpPr>
          <a:xfrm>
            <a:off x="1498158" y="1243515"/>
            <a:ext cx="903283" cy="982864"/>
            <a:chOff x="5107213" y="2850599"/>
            <a:chExt cx="749300" cy="788988"/>
          </a:xfrm>
          <a:solidFill>
            <a:schemeClr val="bg1"/>
          </a:solidFill>
        </p:grpSpPr>
        <p:sp>
          <p:nvSpPr>
            <p:cNvPr id="66" name="Freeform 183">
              <a:extLst>
                <a:ext uri="{FF2B5EF4-FFF2-40B4-BE49-F238E27FC236}">
                  <a16:creationId xmlns:a16="http://schemas.microsoft.com/office/drawing/2014/main" id="{8A02964D-1F33-C046-98DF-B4BBA93B0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763" y="2850599"/>
              <a:ext cx="330200" cy="385763"/>
            </a:xfrm>
            <a:custGeom>
              <a:avLst/>
              <a:gdLst>
                <a:gd name="T0" fmla="*/ 104 w 208"/>
                <a:gd name="T1" fmla="*/ 0 h 243"/>
                <a:gd name="T2" fmla="*/ 128 w 208"/>
                <a:gd name="T3" fmla="*/ 3 h 243"/>
                <a:gd name="T4" fmla="*/ 150 w 208"/>
                <a:gd name="T5" fmla="*/ 11 h 243"/>
                <a:gd name="T6" fmla="*/ 170 w 208"/>
                <a:gd name="T7" fmla="*/ 24 h 243"/>
                <a:gd name="T8" fmla="*/ 186 w 208"/>
                <a:gd name="T9" fmla="*/ 41 h 243"/>
                <a:gd name="T10" fmla="*/ 198 w 208"/>
                <a:gd name="T11" fmla="*/ 62 h 243"/>
                <a:gd name="T12" fmla="*/ 205 w 208"/>
                <a:gd name="T13" fmla="*/ 86 h 243"/>
                <a:gd name="T14" fmla="*/ 208 w 208"/>
                <a:gd name="T15" fmla="*/ 113 h 243"/>
                <a:gd name="T16" fmla="*/ 205 w 208"/>
                <a:gd name="T17" fmla="*/ 141 h 243"/>
                <a:gd name="T18" fmla="*/ 198 w 208"/>
                <a:gd name="T19" fmla="*/ 168 h 243"/>
                <a:gd name="T20" fmla="*/ 186 w 208"/>
                <a:gd name="T21" fmla="*/ 191 h 243"/>
                <a:gd name="T22" fmla="*/ 170 w 208"/>
                <a:gd name="T23" fmla="*/ 212 h 243"/>
                <a:gd name="T24" fmla="*/ 150 w 208"/>
                <a:gd name="T25" fmla="*/ 228 h 243"/>
                <a:gd name="T26" fmla="*/ 128 w 208"/>
                <a:gd name="T27" fmla="*/ 239 h 243"/>
                <a:gd name="T28" fmla="*/ 104 w 208"/>
                <a:gd name="T29" fmla="*/ 243 h 243"/>
                <a:gd name="T30" fmla="*/ 80 w 208"/>
                <a:gd name="T31" fmla="*/ 239 h 243"/>
                <a:gd name="T32" fmla="*/ 58 w 208"/>
                <a:gd name="T33" fmla="*/ 228 h 243"/>
                <a:gd name="T34" fmla="*/ 39 w 208"/>
                <a:gd name="T35" fmla="*/ 212 h 243"/>
                <a:gd name="T36" fmla="*/ 22 w 208"/>
                <a:gd name="T37" fmla="*/ 191 h 243"/>
                <a:gd name="T38" fmla="*/ 10 w 208"/>
                <a:gd name="T39" fmla="*/ 168 h 243"/>
                <a:gd name="T40" fmla="*/ 2 w 208"/>
                <a:gd name="T41" fmla="*/ 141 h 243"/>
                <a:gd name="T42" fmla="*/ 0 w 208"/>
                <a:gd name="T43" fmla="*/ 113 h 243"/>
                <a:gd name="T44" fmla="*/ 2 w 208"/>
                <a:gd name="T45" fmla="*/ 86 h 243"/>
                <a:gd name="T46" fmla="*/ 10 w 208"/>
                <a:gd name="T47" fmla="*/ 62 h 243"/>
                <a:gd name="T48" fmla="*/ 22 w 208"/>
                <a:gd name="T49" fmla="*/ 41 h 243"/>
                <a:gd name="T50" fmla="*/ 39 w 208"/>
                <a:gd name="T51" fmla="*/ 24 h 243"/>
                <a:gd name="T52" fmla="*/ 58 w 208"/>
                <a:gd name="T53" fmla="*/ 11 h 243"/>
                <a:gd name="T54" fmla="*/ 80 w 208"/>
                <a:gd name="T55" fmla="*/ 3 h 243"/>
                <a:gd name="T56" fmla="*/ 104 w 208"/>
                <a:gd name="T5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lnTo>
                    <a:pt x="128" y="3"/>
                  </a:lnTo>
                  <a:lnTo>
                    <a:pt x="150" y="11"/>
                  </a:lnTo>
                  <a:lnTo>
                    <a:pt x="170" y="24"/>
                  </a:lnTo>
                  <a:lnTo>
                    <a:pt x="186" y="41"/>
                  </a:lnTo>
                  <a:lnTo>
                    <a:pt x="198" y="62"/>
                  </a:lnTo>
                  <a:lnTo>
                    <a:pt x="205" y="86"/>
                  </a:lnTo>
                  <a:lnTo>
                    <a:pt x="208" y="113"/>
                  </a:lnTo>
                  <a:lnTo>
                    <a:pt x="205" y="141"/>
                  </a:lnTo>
                  <a:lnTo>
                    <a:pt x="198" y="168"/>
                  </a:lnTo>
                  <a:lnTo>
                    <a:pt x="186" y="191"/>
                  </a:lnTo>
                  <a:lnTo>
                    <a:pt x="170" y="212"/>
                  </a:lnTo>
                  <a:lnTo>
                    <a:pt x="150" y="228"/>
                  </a:lnTo>
                  <a:lnTo>
                    <a:pt x="128" y="239"/>
                  </a:lnTo>
                  <a:lnTo>
                    <a:pt x="104" y="243"/>
                  </a:lnTo>
                  <a:lnTo>
                    <a:pt x="80" y="239"/>
                  </a:lnTo>
                  <a:lnTo>
                    <a:pt x="58" y="228"/>
                  </a:lnTo>
                  <a:lnTo>
                    <a:pt x="39" y="212"/>
                  </a:lnTo>
                  <a:lnTo>
                    <a:pt x="22" y="191"/>
                  </a:lnTo>
                  <a:lnTo>
                    <a:pt x="10" y="168"/>
                  </a:lnTo>
                  <a:lnTo>
                    <a:pt x="2" y="141"/>
                  </a:lnTo>
                  <a:lnTo>
                    <a:pt x="0" y="113"/>
                  </a:lnTo>
                  <a:lnTo>
                    <a:pt x="2" y="86"/>
                  </a:lnTo>
                  <a:lnTo>
                    <a:pt x="10" y="62"/>
                  </a:lnTo>
                  <a:lnTo>
                    <a:pt x="22" y="41"/>
                  </a:lnTo>
                  <a:lnTo>
                    <a:pt x="39" y="24"/>
                  </a:lnTo>
                  <a:lnTo>
                    <a:pt x="58" y="11"/>
                  </a:lnTo>
                  <a:lnTo>
                    <a:pt x="80" y="3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184">
              <a:extLst>
                <a:ext uri="{FF2B5EF4-FFF2-40B4-BE49-F238E27FC236}">
                  <a16:creationId xmlns:a16="http://schemas.microsoft.com/office/drawing/2014/main" id="{EB08BE09-80C2-BA43-93A1-52658977C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7213" y="3268112"/>
              <a:ext cx="749300" cy="371475"/>
            </a:xfrm>
            <a:custGeom>
              <a:avLst/>
              <a:gdLst>
                <a:gd name="T0" fmla="*/ 169 w 472"/>
                <a:gd name="T1" fmla="*/ 0 h 234"/>
                <a:gd name="T2" fmla="*/ 235 w 472"/>
                <a:gd name="T3" fmla="*/ 197 h 234"/>
                <a:gd name="T4" fmla="*/ 303 w 472"/>
                <a:gd name="T5" fmla="*/ 0 h 234"/>
                <a:gd name="T6" fmla="*/ 335 w 472"/>
                <a:gd name="T7" fmla="*/ 2 h 234"/>
                <a:gd name="T8" fmla="*/ 363 w 472"/>
                <a:gd name="T9" fmla="*/ 11 h 234"/>
                <a:gd name="T10" fmla="*/ 388 w 472"/>
                <a:gd name="T11" fmla="*/ 26 h 234"/>
                <a:gd name="T12" fmla="*/ 410 w 472"/>
                <a:gd name="T13" fmla="*/ 44 h 234"/>
                <a:gd name="T14" fmla="*/ 429 w 472"/>
                <a:gd name="T15" fmla="*/ 68 h 234"/>
                <a:gd name="T16" fmla="*/ 444 w 472"/>
                <a:gd name="T17" fmla="*/ 96 h 234"/>
                <a:gd name="T18" fmla="*/ 456 w 472"/>
                <a:gd name="T19" fmla="*/ 126 h 234"/>
                <a:gd name="T20" fmla="*/ 465 w 472"/>
                <a:gd name="T21" fmla="*/ 161 h 234"/>
                <a:gd name="T22" fmla="*/ 471 w 472"/>
                <a:gd name="T23" fmla="*/ 196 h 234"/>
                <a:gd name="T24" fmla="*/ 472 w 472"/>
                <a:gd name="T25" fmla="*/ 234 h 234"/>
                <a:gd name="T26" fmla="*/ 0 w 472"/>
                <a:gd name="T27" fmla="*/ 234 h 234"/>
                <a:gd name="T28" fmla="*/ 2 w 472"/>
                <a:gd name="T29" fmla="*/ 196 h 234"/>
                <a:gd name="T30" fmla="*/ 8 w 472"/>
                <a:gd name="T31" fmla="*/ 161 h 234"/>
                <a:gd name="T32" fmla="*/ 16 w 472"/>
                <a:gd name="T33" fmla="*/ 126 h 234"/>
                <a:gd name="T34" fmla="*/ 29 w 472"/>
                <a:gd name="T35" fmla="*/ 96 h 234"/>
                <a:gd name="T36" fmla="*/ 43 w 472"/>
                <a:gd name="T37" fmla="*/ 68 h 234"/>
                <a:gd name="T38" fmla="*/ 63 w 472"/>
                <a:gd name="T39" fmla="*/ 44 h 234"/>
                <a:gd name="T40" fmla="*/ 84 w 472"/>
                <a:gd name="T41" fmla="*/ 26 h 234"/>
                <a:gd name="T42" fmla="*/ 109 w 472"/>
                <a:gd name="T43" fmla="*/ 11 h 234"/>
                <a:gd name="T44" fmla="*/ 138 w 472"/>
                <a:gd name="T45" fmla="*/ 2 h 234"/>
                <a:gd name="T46" fmla="*/ 169 w 472"/>
                <a:gd name="T47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2" h="234">
                  <a:moveTo>
                    <a:pt x="169" y="0"/>
                  </a:moveTo>
                  <a:lnTo>
                    <a:pt x="235" y="197"/>
                  </a:lnTo>
                  <a:lnTo>
                    <a:pt x="303" y="0"/>
                  </a:lnTo>
                  <a:lnTo>
                    <a:pt x="335" y="2"/>
                  </a:lnTo>
                  <a:lnTo>
                    <a:pt x="363" y="11"/>
                  </a:lnTo>
                  <a:lnTo>
                    <a:pt x="388" y="26"/>
                  </a:lnTo>
                  <a:lnTo>
                    <a:pt x="410" y="44"/>
                  </a:lnTo>
                  <a:lnTo>
                    <a:pt x="429" y="68"/>
                  </a:lnTo>
                  <a:lnTo>
                    <a:pt x="444" y="96"/>
                  </a:lnTo>
                  <a:lnTo>
                    <a:pt x="456" y="126"/>
                  </a:lnTo>
                  <a:lnTo>
                    <a:pt x="465" y="161"/>
                  </a:lnTo>
                  <a:lnTo>
                    <a:pt x="471" y="196"/>
                  </a:lnTo>
                  <a:lnTo>
                    <a:pt x="472" y="234"/>
                  </a:lnTo>
                  <a:lnTo>
                    <a:pt x="0" y="234"/>
                  </a:lnTo>
                  <a:lnTo>
                    <a:pt x="2" y="196"/>
                  </a:lnTo>
                  <a:lnTo>
                    <a:pt x="8" y="161"/>
                  </a:lnTo>
                  <a:lnTo>
                    <a:pt x="16" y="126"/>
                  </a:lnTo>
                  <a:lnTo>
                    <a:pt x="29" y="96"/>
                  </a:lnTo>
                  <a:lnTo>
                    <a:pt x="43" y="68"/>
                  </a:lnTo>
                  <a:lnTo>
                    <a:pt x="63" y="44"/>
                  </a:lnTo>
                  <a:lnTo>
                    <a:pt x="84" y="26"/>
                  </a:lnTo>
                  <a:lnTo>
                    <a:pt x="109" y="11"/>
                  </a:lnTo>
                  <a:lnTo>
                    <a:pt x="138" y="2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185">
              <a:extLst>
                <a:ext uri="{FF2B5EF4-FFF2-40B4-BE49-F238E27FC236}">
                  <a16:creationId xmlns:a16="http://schemas.microsoft.com/office/drawing/2014/main" id="{A7BCF1D9-7F77-0948-A744-B82C4075F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4713" y="3264937"/>
              <a:ext cx="114300" cy="236538"/>
            </a:xfrm>
            <a:custGeom>
              <a:avLst/>
              <a:gdLst>
                <a:gd name="T0" fmla="*/ 36 w 72"/>
                <a:gd name="T1" fmla="*/ 0 h 149"/>
                <a:gd name="T2" fmla="*/ 72 w 72"/>
                <a:gd name="T3" fmla="*/ 37 h 149"/>
                <a:gd name="T4" fmla="*/ 36 w 72"/>
                <a:gd name="T5" fmla="*/ 149 h 149"/>
                <a:gd name="T6" fmla="*/ 0 w 72"/>
                <a:gd name="T7" fmla="*/ 37 h 149"/>
                <a:gd name="T8" fmla="*/ 36 w 72"/>
                <a:gd name="T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49">
                  <a:moveTo>
                    <a:pt x="36" y="0"/>
                  </a:moveTo>
                  <a:lnTo>
                    <a:pt x="72" y="37"/>
                  </a:lnTo>
                  <a:lnTo>
                    <a:pt x="36" y="149"/>
                  </a:lnTo>
                  <a:lnTo>
                    <a:pt x="0" y="37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9" name="组合 26">
            <a:extLst>
              <a:ext uri="{FF2B5EF4-FFF2-40B4-BE49-F238E27FC236}">
                <a16:creationId xmlns:a16="http://schemas.microsoft.com/office/drawing/2014/main" id="{41E7A8C3-E6F8-674F-842B-7E795BE1077D}"/>
              </a:ext>
            </a:extLst>
          </p:cNvPr>
          <p:cNvGrpSpPr/>
          <p:nvPr/>
        </p:nvGrpSpPr>
        <p:grpSpPr>
          <a:xfrm>
            <a:off x="2110553" y="476897"/>
            <a:ext cx="1024530" cy="972288"/>
            <a:chOff x="7663892" y="3157836"/>
            <a:chExt cx="1225159" cy="1125145"/>
          </a:xfrm>
        </p:grpSpPr>
        <p:sp>
          <p:nvSpPr>
            <p:cNvPr id="70" name="Freeform 186">
              <a:extLst>
                <a:ext uri="{FF2B5EF4-FFF2-40B4-BE49-F238E27FC236}">
                  <a16:creationId xmlns:a16="http://schemas.microsoft.com/office/drawing/2014/main" id="{1B2B8B93-D451-9E45-A0CA-353115151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3892" y="3157836"/>
              <a:ext cx="1225159" cy="1125145"/>
            </a:xfrm>
            <a:custGeom>
              <a:avLst/>
              <a:gdLst>
                <a:gd name="T0" fmla="*/ 197 w 392"/>
                <a:gd name="T1" fmla="*/ 0 h 360"/>
                <a:gd name="T2" fmla="*/ 237 w 392"/>
                <a:gd name="T3" fmla="*/ 4 h 360"/>
                <a:gd name="T4" fmla="*/ 272 w 392"/>
                <a:gd name="T5" fmla="*/ 11 h 360"/>
                <a:gd name="T6" fmla="*/ 306 w 392"/>
                <a:gd name="T7" fmla="*/ 24 h 360"/>
                <a:gd name="T8" fmla="*/ 334 w 392"/>
                <a:gd name="T9" fmla="*/ 40 h 360"/>
                <a:gd name="T10" fmla="*/ 359 w 392"/>
                <a:gd name="T11" fmla="*/ 59 h 360"/>
                <a:gd name="T12" fmla="*/ 376 w 392"/>
                <a:gd name="T13" fmla="*/ 82 h 360"/>
                <a:gd name="T14" fmla="*/ 388 w 392"/>
                <a:gd name="T15" fmla="*/ 106 h 360"/>
                <a:gd name="T16" fmla="*/ 392 w 392"/>
                <a:gd name="T17" fmla="*/ 133 h 360"/>
                <a:gd name="T18" fmla="*/ 388 w 392"/>
                <a:gd name="T19" fmla="*/ 156 h 360"/>
                <a:gd name="T20" fmla="*/ 378 w 392"/>
                <a:gd name="T21" fmla="*/ 178 h 360"/>
                <a:gd name="T22" fmla="*/ 362 w 392"/>
                <a:gd name="T23" fmla="*/ 197 h 360"/>
                <a:gd name="T24" fmla="*/ 341 w 392"/>
                <a:gd name="T25" fmla="*/ 214 h 360"/>
                <a:gd name="T26" fmla="*/ 314 w 392"/>
                <a:gd name="T27" fmla="*/ 228 h 360"/>
                <a:gd name="T28" fmla="*/ 284 w 392"/>
                <a:gd name="T29" fmla="*/ 240 h 360"/>
                <a:gd name="T30" fmla="*/ 250 w 392"/>
                <a:gd name="T31" fmla="*/ 248 h 360"/>
                <a:gd name="T32" fmla="*/ 214 w 392"/>
                <a:gd name="T33" fmla="*/ 253 h 360"/>
                <a:gd name="T34" fmla="*/ 174 w 392"/>
                <a:gd name="T35" fmla="*/ 255 h 360"/>
                <a:gd name="T36" fmla="*/ 167 w 392"/>
                <a:gd name="T37" fmla="*/ 263 h 360"/>
                <a:gd name="T38" fmla="*/ 156 w 392"/>
                <a:gd name="T39" fmla="*/ 273 h 360"/>
                <a:gd name="T40" fmla="*/ 144 w 392"/>
                <a:gd name="T41" fmla="*/ 286 h 360"/>
                <a:gd name="T42" fmla="*/ 131 w 392"/>
                <a:gd name="T43" fmla="*/ 302 h 360"/>
                <a:gd name="T44" fmla="*/ 116 w 392"/>
                <a:gd name="T45" fmla="*/ 319 h 360"/>
                <a:gd name="T46" fmla="*/ 103 w 392"/>
                <a:gd name="T47" fmla="*/ 335 h 360"/>
                <a:gd name="T48" fmla="*/ 91 w 392"/>
                <a:gd name="T49" fmla="*/ 348 h 360"/>
                <a:gd name="T50" fmla="*/ 79 w 392"/>
                <a:gd name="T51" fmla="*/ 360 h 360"/>
                <a:gd name="T52" fmla="*/ 79 w 392"/>
                <a:gd name="T53" fmla="*/ 331 h 360"/>
                <a:gd name="T54" fmla="*/ 79 w 392"/>
                <a:gd name="T55" fmla="*/ 298 h 360"/>
                <a:gd name="T56" fmla="*/ 79 w 392"/>
                <a:gd name="T57" fmla="*/ 267 h 360"/>
                <a:gd name="T58" fmla="*/ 77 w 392"/>
                <a:gd name="T59" fmla="*/ 238 h 360"/>
                <a:gd name="T60" fmla="*/ 50 w 392"/>
                <a:gd name="T61" fmla="*/ 222 h 360"/>
                <a:gd name="T62" fmla="*/ 31 w 392"/>
                <a:gd name="T63" fmla="*/ 202 h 360"/>
                <a:gd name="T64" fmla="*/ 15 w 392"/>
                <a:gd name="T65" fmla="*/ 181 h 360"/>
                <a:gd name="T66" fmla="*/ 4 w 392"/>
                <a:gd name="T67" fmla="*/ 158 h 360"/>
                <a:gd name="T68" fmla="*/ 0 w 392"/>
                <a:gd name="T69" fmla="*/ 133 h 360"/>
                <a:gd name="T70" fmla="*/ 4 w 392"/>
                <a:gd name="T71" fmla="*/ 106 h 360"/>
                <a:gd name="T72" fmla="*/ 16 w 392"/>
                <a:gd name="T73" fmla="*/ 82 h 360"/>
                <a:gd name="T74" fmla="*/ 35 w 392"/>
                <a:gd name="T75" fmla="*/ 59 h 360"/>
                <a:gd name="T76" fmla="*/ 58 w 392"/>
                <a:gd name="T77" fmla="*/ 40 h 360"/>
                <a:gd name="T78" fmla="*/ 87 w 392"/>
                <a:gd name="T79" fmla="*/ 24 h 360"/>
                <a:gd name="T80" fmla="*/ 120 w 392"/>
                <a:gd name="T81" fmla="*/ 11 h 360"/>
                <a:gd name="T82" fmla="*/ 157 w 392"/>
                <a:gd name="T83" fmla="*/ 4 h 360"/>
                <a:gd name="T84" fmla="*/ 197 w 392"/>
                <a:gd name="T85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360">
                  <a:moveTo>
                    <a:pt x="197" y="0"/>
                  </a:moveTo>
                  <a:lnTo>
                    <a:pt x="237" y="4"/>
                  </a:lnTo>
                  <a:lnTo>
                    <a:pt x="272" y="11"/>
                  </a:lnTo>
                  <a:lnTo>
                    <a:pt x="306" y="24"/>
                  </a:lnTo>
                  <a:lnTo>
                    <a:pt x="334" y="40"/>
                  </a:lnTo>
                  <a:lnTo>
                    <a:pt x="359" y="59"/>
                  </a:lnTo>
                  <a:lnTo>
                    <a:pt x="376" y="82"/>
                  </a:lnTo>
                  <a:lnTo>
                    <a:pt x="388" y="106"/>
                  </a:lnTo>
                  <a:lnTo>
                    <a:pt x="392" y="133"/>
                  </a:lnTo>
                  <a:lnTo>
                    <a:pt x="388" y="156"/>
                  </a:lnTo>
                  <a:lnTo>
                    <a:pt x="378" y="178"/>
                  </a:lnTo>
                  <a:lnTo>
                    <a:pt x="362" y="197"/>
                  </a:lnTo>
                  <a:lnTo>
                    <a:pt x="341" y="214"/>
                  </a:lnTo>
                  <a:lnTo>
                    <a:pt x="314" y="228"/>
                  </a:lnTo>
                  <a:lnTo>
                    <a:pt x="284" y="240"/>
                  </a:lnTo>
                  <a:lnTo>
                    <a:pt x="250" y="248"/>
                  </a:lnTo>
                  <a:lnTo>
                    <a:pt x="214" y="253"/>
                  </a:lnTo>
                  <a:lnTo>
                    <a:pt x="174" y="255"/>
                  </a:lnTo>
                  <a:lnTo>
                    <a:pt x="167" y="263"/>
                  </a:lnTo>
                  <a:lnTo>
                    <a:pt x="156" y="273"/>
                  </a:lnTo>
                  <a:lnTo>
                    <a:pt x="144" y="286"/>
                  </a:lnTo>
                  <a:lnTo>
                    <a:pt x="131" y="302"/>
                  </a:lnTo>
                  <a:lnTo>
                    <a:pt x="116" y="319"/>
                  </a:lnTo>
                  <a:lnTo>
                    <a:pt x="103" y="335"/>
                  </a:lnTo>
                  <a:lnTo>
                    <a:pt x="91" y="348"/>
                  </a:lnTo>
                  <a:lnTo>
                    <a:pt x="79" y="360"/>
                  </a:lnTo>
                  <a:lnTo>
                    <a:pt x="79" y="331"/>
                  </a:lnTo>
                  <a:lnTo>
                    <a:pt x="79" y="298"/>
                  </a:lnTo>
                  <a:lnTo>
                    <a:pt x="79" y="267"/>
                  </a:lnTo>
                  <a:lnTo>
                    <a:pt x="77" y="238"/>
                  </a:lnTo>
                  <a:lnTo>
                    <a:pt x="50" y="222"/>
                  </a:lnTo>
                  <a:lnTo>
                    <a:pt x="31" y="202"/>
                  </a:lnTo>
                  <a:lnTo>
                    <a:pt x="15" y="181"/>
                  </a:lnTo>
                  <a:lnTo>
                    <a:pt x="4" y="158"/>
                  </a:lnTo>
                  <a:lnTo>
                    <a:pt x="0" y="133"/>
                  </a:lnTo>
                  <a:lnTo>
                    <a:pt x="4" y="106"/>
                  </a:lnTo>
                  <a:lnTo>
                    <a:pt x="16" y="82"/>
                  </a:lnTo>
                  <a:lnTo>
                    <a:pt x="35" y="59"/>
                  </a:lnTo>
                  <a:lnTo>
                    <a:pt x="58" y="40"/>
                  </a:lnTo>
                  <a:lnTo>
                    <a:pt x="87" y="24"/>
                  </a:lnTo>
                  <a:lnTo>
                    <a:pt x="120" y="11"/>
                  </a:lnTo>
                  <a:lnTo>
                    <a:pt x="157" y="4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71" name="组 21">
              <a:extLst>
                <a:ext uri="{FF2B5EF4-FFF2-40B4-BE49-F238E27FC236}">
                  <a16:creationId xmlns:a16="http://schemas.microsoft.com/office/drawing/2014/main" id="{C4100E4D-D6AD-F34A-A160-850B48D6E3DB}"/>
                </a:ext>
              </a:extLst>
            </p:cNvPr>
            <p:cNvGrpSpPr/>
            <p:nvPr/>
          </p:nvGrpSpPr>
          <p:grpSpPr>
            <a:xfrm>
              <a:off x="8110233" y="3304298"/>
              <a:ext cx="322911" cy="467300"/>
              <a:chOff x="5924834" y="2336799"/>
              <a:chExt cx="223999" cy="324160"/>
            </a:xfrm>
          </p:grpSpPr>
          <p:sp>
            <p:nvSpPr>
              <p:cNvPr id="72" name="Freeform 187">
                <a:extLst>
                  <a:ext uri="{FF2B5EF4-FFF2-40B4-BE49-F238E27FC236}">
                    <a16:creationId xmlns:a16="http://schemas.microsoft.com/office/drawing/2014/main" id="{7D4F53B5-6DC5-1440-9353-B5FA9437E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4834" y="2336799"/>
                <a:ext cx="223999" cy="233104"/>
              </a:xfrm>
              <a:custGeom>
                <a:avLst/>
                <a:gdLst>
                  <a:gd name="T0" fmla="*/ 63 w 123"/>
                  <a:gd name="T1" fmla="*/ 0 h 128"/>
                  <a:gd name="T2" fmla="*/ 79 w 123"/>
                  <a:gd name="T3" fmla="*/ 2 h 128"/>
                  <a:gd name="T4" fmla="*/ 94 w 123"/>
                  <a:gd name="T5" fmla="*/ 7 h 128"/>
                  <a:gd name="T6" fmla="*/ 105 w 123"/>
                  <a:gd name="T7" fmla="*/ 15 h 128"/>
                  <a:gd name="T8" fmla="*/ 115 w 123"/>
                  <a:gd name="T9" fmla="*/ 25 h 128"/>
                  <a:gd name="T10" fmla="*/ 121 w 123"/>
                  <a:gd name="T11" fmla="*/ 39 h 128"/>
                  <a:gd name="T12" fmla="*/ 123 w 123"/>
                  <a:gd name="T13" fmla="*/ 52 h 128"/>
                  <a:gd name="T14" fmla="*/ 120 w 123"/>
                  <a:gd name="T15" fmla="*/ 69 h 128"/>
                  <a:gd name="T16" fmla="*/ 111 w 123"/>
                  <a:gd name="T17" fmla="*/ 85 h 128"/>
                  <a:gd name="T18" fmla="*/ 95 w 123"/>
                  <a:gd name="T19" fmla="*/ 98 h 128"/>
                  <a:gd name="T20" fmla="*/ 88 w 123"/>
                  <a:gd name="T21" fmla="*/ 102 h 128"/>
                  <a:gd name="T22" fmla="*/ 84 w 123"/>
                  <a:gd name="T23" fmla="*/ 106 h 128"/>
                  <a:gd name="T24" fmla="*/ 82 w 123"/>
                  <a:gd name="T25" fmla="*/ 109 h 128"/>
                  <a:gd name="T26" fmla="*/ 79 w 123"/>
                  <a:gd name="T27" fmla="*/ 111 h 128"/>
                  <a:gd name="T28" fmla="*/ 78 w 123"/>
                  <a:gd name="T29" fmla="*/ 115 h 128"/>
                  <a:gd name="T30" fmla="*/ 76 w 123"/>
                  <a:gd name="T31" fmla="*/ 120 h 128"/>
                  <a:gd name="T32" fmla="*/ 76 w 123"/>
                  <a:gd name="T33" fmla="*/ 128 h 128"/>
                  <a:gd name="T34" fmla="*/ 43 w 123"/>
                  <a:gd name="T35" fmla="*/ 128 h 128"/>
                  <a:gd name="T36" fmla="*/ 43 w 123"/>
                  <a:gd name="T37" fmla="*/ 123 h 128"/>
                  <a:gd name="T38" fmla="*/ 45 w 123"/>
                  <a:gd name="T39" fmla="*/ 105 h 128"/>
                  <a:gd name="T40" fmla="*/ 47 w 123"/>
                  <a:gd name="T41" fmla="*/ 94 h 128"/>
                  <a:gd name="T42" fmla="*/ 50 w 123"/>
                  <a:gd name="T43" fmla="*/ 91 h 128"/>
                  <a:gd name="T44" fmla="*/ 54 w 123"/>
                  <a:gd name="T45" fmla="*/ 86 h 128"/>
                  <a:gd name="T46" fmla="*/ 59 w 123"/>
                  <a:gd name="T47" fmla="*/ 82 h 128"/>
                  <a:gd name="T48" fmla="*/ 67 w 123"/>
                  <a:gd name="T49" fmla="*/ 77 h 128"/>
                  <a:gd name="T50" fmla="*/ 71 w 123"/>
                  <a:gd name="T51" fmla="*/ 73 h 128"/>
                  <a:gd name="T52" fmla="*/ 75 w 123"/>
                  <a:gd name="T53" fmla="*/ 69 h 128"/>
                  <a:gd name="T54" fmla="*/ 78 w 123"/>
                  <a:gd name="T55" fmla="*/ 65 h 128"/>
                  <a:gd name="T56" fmla="*/ 80 w 123"/>
                  <a:gd name="T57" fmla="*/ 61 h 128"/>
                  <a:gd name="T58" fmla="*/ 80 w 123"/>
                  <a:gd name="T59" fmla="*/ 57 h 128"/>
                  <a:gd name="T60" fmla="*/ 82 w 123"/>
                  <a:gd name="T61" fmla="*/ 53 h 128"/>
                  <a:gd name="T62" fmla="*/ 80 w 123"/>
                  <a:gd name="T63" fmla="*/ 46 h 128"/>
                  <a:gd name="T64" fmla="*/ 79 w 123"/>
                  <a:gd name="T65" fmla="*/ 41 h 128"/>
                  <a:gd name="T66" fmla="*/ 75 w 123"/>
                  <a:gd name="T67" fmla="*/ 37 h 128"/>
                  <a:gd name="T68" fmla="*/ 71 w 123"/>
                  <a:gd name="T69" fmla="*/ 35 h 128"/>
                  <a:gd name="T70" fmla="*/ 66 w 123"/>
                  <a:gd name="T71" fmla="*/ 33 h 128"/>
                  <a:gd name="T72" fmla="*/ 61 w 123"/>
                  <a:gd name="T73" fmla="*/ 32 h 128"/>
                  <a:gd name="T74" fmla="*/ 50 w 123"/>
                  <a:gd name="T75" fmla="*/ 35 h 128"/>
                  <a:gd name="T76" fmla="*/ 43 w 123"/>
                  <a:gd name="T77" fmla="*/ 40 h 128"/>
                  <a:gd name="T78" fmla="*/ 38 w 123"/>
                  <a:gd name="T79" fmla="*/ 50 h 128"/>
                  <a:gd name="T80" fmla="*/ 36 w 123"/>
                  <a:gd name="T81" fmla="*/ 64 h 128"/>
                  <a:gd name="T82" fmla="*/ 0 w 123"/>
                  <a:gd name="T83" fmla="*/ 60 h 128"/>
                  <a:gd name="T84" fmla="*/ 4 w 123"/>
                  <a:gd name="T85" fmla="*/ 41 h 128"/>
                  <a:gd name="T86" fmla="*/ 12 w 123"/>
                  <a:gd name="T87" fmla="*/ 27 h 128"/>
                  <a:gd name="T88" fmla="*/ 21 w 123"/>
                  <a:gd name="T89" fmla="*/ 15 h 128"/>
                  <a:gd name="T90" fmla="*/ 33 w 123"/>
                  <a:gd name="T91" fmla="*/ 7 h 128"/>
                  <a:gd name="T92" fmla="*/ 47 w 123"/>
                  <a:gd name="T93" fmla="*/ 2 h 128"/>
                  <a:gd name="T94" fmla="*/ 63 w 123"/>
                  <a:gd name="T95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3" h="128">
                    <a:moveTo>
                      <a:pt x="63" y="0"/>
                    </a:moveTo>
                    <a:lnTo>
                      <a:pt x="79" y="2"/>
                    </a:lnTo>
                    <a:lnTo>
                      <a:pt x="94" y="7"/>
                    </a:lnTo>
                    <a:lnTo>
                      <a:pt x="105" y="15"/>
                    </a:lnTo>
                    <a:lnTo>
                      <a:pt x="115" y="25"/>
                    </a:lnTo>
                    <a:lnTo>
                      <a:pt x="121" y="39"/>
                    </a:lnTo>
                    <a:lnTo>
                      <a:pt x="123" y="52"/>
                    </a:lnTo>
                    <a:lnTo>
                      <a:pt x="120" y="69"/>
                    </a:lnTo>
                    <a:lnTo>
                      <a:pt x="111" y="85"/>
                    </a:lnTo>
                    <a:lnTo>
                      <a:pt x="95" y="98"/>
                    </a:lnTo>
                    <a:lnTo>
                      <a:pt x="88" y="102"/>
                    </a:lnTo>
                    <a:lnTo>
                      <a:pt x="84" y="106"/>
                    </a:lnTo>
                    <a:lnTo>
                      <a:pt x="82" y="109"/>
                    </a:lnTo>
                    <a:lnTo>
                      <a:pt x="79" y="111"/>
                    </a:lnTo>
                    <a:lnTo>
                      <a:pt x="78" y="115"/>
                    </a:lnTo>
                    <a:lnTo>
                      <a:pt x="76" y="120"/>
                    </a:lnTo>
                    <a:lnTo>
                      <a:pt x="76" y="128"/>
                    </a:lnTo>
                    <a:lnTo>
                      <a:pt x="43" y="128"/>
                    </a:lnTo>
                    <a:lnTo>
                      <a:pt x="43" y="123"/>
                    </a:lnTo>
                    <a:lnTo>
                      <a:pt x="45" y="105"/>
                    </a:lnTo>
                    <a:lnTo>
                      <a:pt x="47" y="94"/>
                    </a:lnTo>
                    <a:lnTo>
                      <a:pt x="50" y="91"/>
                    </a:lnTo>
                    <a:lnTo>
                      <a:pt x="54" y="86"/>
                    </a:lnTo>
                    <a:lnTo>
                      <a:pt x="59" y="82"/>
                    </a:lnTo>
                    <a:lnTo>
                      <a:pt x="67" y="77"/>
                    </a:lnTo>
                    <a:lnTo>
                      <a:pt x="71" y="73"/>
                    </a:lnTo>
                    <a:lnTo>
                      <a:pt x="75" y="69"/>
                    </a:lnTo>
                    <a:lnTo>
                      <a:pt x="78" y="65"/>
                    </a:lnTo>
                    <a:lnTo>
                      <a:pt x="80" y="61"/>
                    </a:lnTo>
                    <a:lnTo>
                      <a:pt x="80" y="57"/>
                    </a:lnTo>
                    <a:lnTo>
                      <a:pt x="82" y="53"/>
                    </a:lnTo>
                    <a:lnTo>
                      <a:pt x="80" y="46"/>
                    </a:lnTo>
                    <a:lnTo>
                      <a:pt x="79" y="41"/>
                    </a:lnTo>
                    <a:lnTo>
                      <a:pt x="75" y="37"/>
                    </a:lnTo>
                    <a:lnTo>
                      <a:pt x="71" y="35"/>
                    </a:lnTo>
                    <a:lnTo>
                      <a:pt x="66" y="33"/>
                    </a:lnTo>
                    <a:lnTo>
                      <a:pt x="61" y="32"/>
                    </a:lnTo>
                    <a:lnTo>
                      <a:pt x="50" y="35"/>
                    </a:lnTo>
                    <a:lnTo>
                      <a:pt x="43" y="40"/>
                    </a:lnTo>
                    <a:lnTo>
                      <a:pt x="38" y="50"/>
                    </a:lnTo>
                    <a:lnTo>
                      <a:pt x="36" y="64"/>
                    </a:lnTo>
                    <a:lnTo>
                      <a:pt x="0" y="60"/>
                    </a:lnTo>
                    <a:lnTo>
                      <a:pt x="4" y="41"/>
                    </a:lnTo>
                    <a:lnTo>
                      <a:pt x="12" y="27"/>
                    </a:lnTo>
                    <a:lnTo>
                      <a:pt x="21" y="15"/>
                    </a:lnTo>
                    <a:lnTo>
                      <a:pt x="33" y="7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Rectangle 188">
                <a:extLst>
                  <a:ext uri="{FF2B5EF4-FFF2-40B4-BE49-F238E27FC236}">
                    <a16:creationId xmlns:a16="http://schemas.microsoft.com/office/drawing/2014/main" id="{0D2216A9-30D5-D84B-B413-03AAF7B7F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3142" y="2591756"/>
                <a:ext cx="72845" cy="69203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251CC885-0D77-9644-89CE-1A1D3719C899}"/>
              </a:ext>
            </a:extLst>
          </p:cNvPr>
          <p:cNvSpPr/>
          <p:nvPr/>
        </p:nvSpPr>
        <p:spPr>
          <a:xfrm>
            <a:off x="2893794" y="1342876"/>
            <a:ext cx="4892008" cy="381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 noProof="0" dirty="0">
                <a:solidFill>
                  <a:schemeClr val="bg1"/>
                </a:solidFill>
                <a:latin typeface="+mn-ea"/>
              </a:rPr>
              <a:t>静态绘制时一次绘制大量元素，导致绘制时间变长。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0D5DE16C-F4A6-D740-8998-3DB49610AD0F}"/>
              </a:ext>
            </a:extLst>
          </p:cNvPr>
          <p:cNvSpPr/>
          <p:nvPr/>
        </p:nvSpPr>
        <p:spPr>
          <a:xfrm>
            <a:off x="2893794" y="1804402"/>
            <a:ext cx="4178811" cy="381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kern="0" noProof="0" dirty="0">
                <a:solidFill>
                  <a:schemeClr val="bg1"/>
                </a:solidFill>
                <a:latin typeface="+mn-ea"/>
              </a:rPr>
              <a:t>如果绘制时长大于重绘刷新时长会怎么样？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0E0E453-54DE-E94E-8957-5EBAED8CC69C}"/>
              </a:ext>
            </a:extLst>
          </p:cNvPr>
          <p:cNvSpPr/>
          <p:nvPr/>
        </p:nvSpPr>
        <p:spPr>
          <a:xfrm>
            <a:off x="1498158" y="2819085"/>
            <a:ext cx="3634116" cy="1305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+mn-ea"/>
              </a:rPr>
              <a:t>双缓存：</a:t>
            </a:r>
            <a:endParaRPr lang="en-US" altLang="zh-CN" sz="2000" b="1" kern="0" dirty="0">
              <a:solidFill>
                <a:schemeClr val="bg1"/>
              </a:solidFill>
              <a:latin typeface="+mn-ea"/>
            </a:endParaRPr>
          </a:p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kern="0" dirty="0">
              <a:solidFill>
                <a:schemeClr val="bg1"/>
              </a:solidFill>
              <a:latin typeface="+mn-ea"/>
            </a:endParaRPr>
          </a:p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在显示缓存外额外开辟一个或者多个缓存。</a:t>
            </a:r>
            <a:endParaRPr lang="en-US" altLang="zh-CN" sz="1400" kern="0" dirty="0">
              <a:solidFill>
                <a:schemeClr val="bg1"/>
              </a:solidFill>
              <a:latin typeface="+mn-ea"/>
            </a:endParaRPr>
          </a:p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外部缓存绘制完毕后一次绘制在显示缓存上。</a:t>
            </a:r>
            <a:endParaRPr lang="en-US" altLang="zh-CN" sz="1400" kern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F25F95-40E4-6E41-B349-B1289E7E2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436" y="2285620"/>
            <a:ext cx="3246616" cy="213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002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46"/>
          <p:cNvGrpSpPr/>
          <p:nvPr/>
        </p:nvGrpSpPr>
        <p:grpSpPr>
          <a:xfrm>
            <a:off x="-305747" y="1471100"/>
            <a:ext cx="1427147" cy="362904"/>
            <a:chOff x="0" y="937679"/>
            <a:chExt cx="1151467" cy="362904"/>
          </a:xfrm>
        </p:grpSpPr>
        <p:sp>
          <p:nvSpPr>
            <p:cNvPr id="48" name="矩形 47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0" y="992806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目录</a:t>
              </a: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-305747" y="1920090"/>
            <a:ext cx="1427147" cy="362904"/>
            <a:chOff x="0" y="1377583"/>
            <a:chExt cx="1151467" cy="362904"/>
          </a:xfrm>
        </p:grpSpPr>
        <p:sp>
          <p:nvSpPr>
            <p:cNvPr id="51" name="矩形 50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0" y="143271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图形效果</a:t>
              </a:r>
            </a:p>
          </p:txBody>
        </p:sp>
      </p:grpSp>
      <p:grpSp>
        <p:nvGrpSpPr>
          <p:cNvPr id="53" name="组 52"/>
          <p:cNvGrpSpPr/>
          <p:nvPr/>
        </p:nvGrpSpPr>
        <p:grpSpPr>
          <a:xfrm>
            <a:off x="-85605" y="2369080"/>
            <a:ext cx="1427147" cy="362904"/>
            <a:chOff x="0" y="1825991"/>
            <a:chExt cx="1151467" cy="362904"/>
          </a:xfrm>
        </p:grpSpPr>
        <p:sp>
          <p:nvSpPr>
            <p:cNvPr id="54" name="矩形 53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0" y="1881118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动态绘制</a:t>
              </a:r>
            </a:p>
          </p:txBody>
        </p:sp>
      </p:grpSp>
      <p:grpSp>
        <p:nvGrpSpPr>
          <p:cNvPr id="56" name="组 55"/>
          <p:cNvGrpSpPr/>
          <p:nvPr/>
        </p:nvGrpSpPr>
        <p:grpSpPr>
          <a:xfrm>
            <a:off x="-305747" y="2818070"/>
            <a:ext cx="1427147" cy="362904"/>
            <a:chOff x="0" y="2279893"/>
            <a:chExt cx="1151467" cy="362904"/>
          </a:xfrm>
        </p:grpSpPr>
        <p:sp>
          <p:nvSpPr>
            <p:cNvPr id="57" name="矩形 56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0" y="233502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图像效果</a:t>
              </a:r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-305747" y="3267061"/>
            <a:ext cx="1427147" cy="362904"/>
            <a:chOff x="0" y="2733640"/>
            <a:chExt cx="1151467" cy="362904"/>
          </a:xfrm>
        </p:grpSpPr>
        <p:sp>
          <p:nvSpPr>
            <p:cNvPr id="60" name="矩形 59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0" y="2788767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chemeClr val="bg1"/>
                  </a:solidFill>
                  <a:latin typeface="Arial"/>
                  <a:cs typeface="Arial"/>
                </a:rPr>
                <a:t>图像压缩</a:t>
              </a:r>
            </a:p>
          </p:txBody>
        </p:sp>
      </p:grpSp>
      <p:grpSp>
        <p:nvGrpSpPr>
          <p:cNvPr id="62" name="组 7">
            <a:extLst>
              <a:ext uri="{FF2B5EF4-FFF2-40B4-BE49-F238E27FC236}">
                <a16:creationId xmlns:a16="http://schemas.microsoft.com/office/drawing/2014/main" id="{9C7B88B2-5D6E-5F49-ADB7-14479168F449}"/>
              </a:ext>
            </a:extLst>
          </p:cNvPr>
          <p:cNvGrpSpPr/>
          <p:nvPr/>
        </p:nvGrpSpPr>
        <p:grpSpPr>
          <a:xfrm>
            <a:off x="61651" y="93268"/>
            <a:ext cx="1225324" cy="731255"/>
            <a:chOff x="1561855" y="136620"/>
            <a:chExt cx="1225324" cy="790806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18CF3FC2-4089-714C-851E-CCB54E38EFCE}"/>
                </a:ext>
              </a:extLst>
            </p:cNvPr>
            <p:cNvSpPr txBox="1"/>
            <p:nvPr/>
          </p:nvSpPr>
          <p:spPr>
            <a:xfrm>
              <a:off x="1576591" y="136620"/>
              <a:ext cx="121058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CC124"/>
                  </a:solidFill>
                  <a:latin typeface="Arial"/>
                  <a:cs typeface="Arial"/>
                </a:rPr>
                <a:t>动态绘制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D38C989-9B30-CD48-A993-47B3765BA993}"/>
                </a:ext>
              </a:extLst>
            </p:cNvPr>
            <p:cNvSpPr txBox="1"/>
            <p:nvPr/>
          </p:nvSpPr>
          <p:spPr>
            <a:xfrm>
              <a:off x="1561855" y="494732"/>
              <a:ext cx="954107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FFFFF"/>
                  </a:solidFill>
                  <a:latin typeface="Arial"/>
                  <a:cs typeface="Arial"/>
                </a:rPr>
                <a:t>双缓存</a:t>
              </a:r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DB30C443-5238-4042-B75C-011ACB9079D3}"/>
              </a:ext>
            </a:extLst>
          </p:cNvPr>
          <p:cNvSpPr/>
          <p:nvPr/>
        </p:nvSpPr>
        <p:spPr>
          <a:xfrm>
            <a:off x="6697134" y="468582"/>
            <a:ext cx="1303866" cy="1303866"/>
          </a:xfrm>
          <a:prstGeom prst="ellipse">
            <a:avLst/>
          </a:prstGeom>
          <a:solidFill>
            <a:srgbClr val="FCC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576B58EE-B7A6-AC4A-A80D-22919CAD9567}"/>
              </a:ext>
            </a:extLst>
          </p:cNvPr>
          <p:cNvSpPr/>
          <p:nvPr/>
        </p:nvSpPr>
        <p:spPr>
          <a:xfrm>
            <a:off x="3415788" y="368241"/>
            <a:ext cx="1357838" cy="1357838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0D0E59D9-09D7-6149-9306-4C52F5CD3FB0}"/>
              </a:ext>
            </a:extLst>
          </p:cNvPr>
          <p:cNvSpPr/>
          <p:nvPr/>
        </p:nvSpPr>
        <p:spPr>
          <a:xfrm>
            <a:off x="6302240" y="2795487"/>
            <a:ext cx="1865309" cy="186530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B941B7E1-46F2-E043-9A37-B79FE7665FC7}"/>
              </a:ext>
            </a:extLst>
          </p:cNvPr>
          <p:cNvCxnSpPr>
            <a:cxnSpLocks/>
            <a:stCxn id="33" idx="2"/>
            <a:endCxn id="34" idx="6"/>
          </p:cNvCxnSpPr>
          <p:nvPr/>
        </p:nvCxnSpPr>
        <p:spPr>
          <a:xfrm flipH="1" flipV="1">
            <a:off x="4773626" y="1047160"/>
            <a:ext cx="1923508" cy="73355"/>
          </a:xfrm>
          <a:prstGeom prst="line">
            <a:avLst/>
          </a:prstGeom>
          <a:ln w="9525" cmpd="sng">
            <a:solidFill>
              <a:srgbClr val="FCC12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73FE6719-0B54-7140-A9AE-CD3988BAD3BE}"/>
              </a:ext>
            </a:extLst>
          </p:cNvPr>
          <p:cNvCxnSpPr>
            <a:cxnSpLocks/>
            <a:stCxn id="33" idx="4"/>
            <a:endCxn id="35" idx="0"/>
          </p:cNvCxnSpPr>
          <p:nvPr/>
        </p:nvCxnSpPr>
        <p:spPr>
          <a:xfrm flipH="1">
            <a:off x="7234895" y="1772448"/>
            <a:ext cx="114172" cy="1023039"/>
          </a:xfrm>
          <a:prstGeom prst="line">
            <a:avLst/>
          </a:prstGeom>
          <a:ln w="9525" cmpd="sng">
            <a:solidFill>
              <a:srgbClr val="FCC12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8D47F05D-DA52-1342-B8D1-599AC7CD6D32}"/>
              </a:ext>
            </a:extLst>
          </p:cNvPr>
          <p:cNvSpPr txBox="1"/>
          <p:nvPr/>
        </p:nvSpPr>
        <p:spPr>
          <a:xfrm flipH="1">
            <a:off x="6788516" y="889683"/>
            <a:ext cx="112110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FFFFFF"/>
                </a:solidFill>
              </a:rPr>
              <a:t>双缓存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49F8904-2C66-D74C-85CB-3258354C06A2}"/>
              </a:ext>
            </a:extLst>
          </p:cNvPr>
          <p:cNvSpPr txBox="1"/>
          <p:nvPr/>
        </p:nvSpPr>
        <p:spPr>
          <a:xfrm>
            <a:off x="6559311" y="3191651"/>
            <a:ext cx="1465339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绘制在外部缓存上进行，由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GPU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进行大量计算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D73AF04-FDB4-A949-AA58-0BC0BAA9A8C6}"/>
              </a:ext>
            </a:extLst>
          </p:cNvPr>
          <p:cNvSpPr txBox="1"/>
          <p:nvPr/>
        </p:nvSpPr>
        <p:spPr>
          <a:xfrm>
            <a:off x="3464391" y="726177"/>
            <a:ext cx="1357837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显示设备一次刷新一张图片</a:t>
            </a:r>
            <a:endParaRPr lang="zh-CN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8D9555-11B5-0047-9355-348F7D32E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418" y="1920090"/>
            <a:ext cx="4620799" cy="2599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958829F-14A8-4B4A-8329-8772DB93F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208" y="1929926"/>
            <a:ext cx="4643217" cy="260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14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41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46"/>
          <p:cNvGrpSpPr/>
          <p:nvPr/>
        </p:nvGrpSpPr>
        <p:grpSpPr>
          <a:xfrm>
            <a:off x="-305747" y="1471100"/>
            <a:ext cx="1427147" cy="362904"/>
            <a:chOff x="0" y="937679"/>
            <a:chExt cx="1151467" cy="362904"/>
          </a:xfrm>
        </p:grpSpPr>
        <p:sp>
          <p:nvSpPr>
            <p:cNvPr id="48" name="矩形 47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0" y="992806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目录</a:t>
              </a: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-305747" y="1920090"/>
            <a:ext cx="1427147" cy="362904"/>
            <a:chOff x="0" y="1377583"/>
            <a:chExt cx="1151467" cy="362904"/>
          </a:xfrm>
        </p:grpSpPr>
        <p:sp>
          <p:nvSpPr>
            <p:cNvPr id="51" name="矩形 50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0" y="143271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图形效果</a:t>
              </a:r>
            </a:p>
          </p:txBody>
        </p:sp>
      </p:grpSp>
      <p:grpSp>
        <p:nvGrpSpPr>
          <p:cNvPr id="53" name="组 52"/>
          <p:cNvGrpSpPr/>
          <p:nvPr/>
        </p:nvGrpSpPr>
        <p:grpSpPr>
          <a:xfrm>
            <a:off x="-85605" y="2369080"/>
            <a:ext cx="1427147" cy="362904"/>
            <a:chOff x="0" y="1825991"/>
            <a:chExt cx="1151467" cy="362904"/>
          </a:xfrm>
        </p:grpSpPr>
        <p:sp>
          <p:nvSpPr>
            <p:cNvPr id="54" name="矩形 53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0" y="1881118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动态绘制</a:t>
              </a:r>
            </a:p>
          </p:txBody>
        </p:sp>
      </p:grpSp>
      <p:grpSp>
        <p:nvGrpSpPr>
          <p:cNvPr id="56" name="组 55"/>
          <p:cNvGrpSpPr/>
          <p:nvPr/>
        </p:nvGrpSpPr>
        <p:grpSpPr>
          <a:xfrm>
            <a:off x="-305747" y="2818070"/>
            <a:ext cx="1427147" cy="362904"/>
            <a:chOff x="0" y="2279893"/>
            <a:chExt cx="1151467" cy="362904"/>
          </a:xfrm>
        </p:grpSpPr>
        <p:sp>
          <p:nvSpPr>
            <p:cNvPr id="57" name="矩形 56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0" y="233502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图像效果</a:t>
              </a:r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-305747" y="3267061"/>
            <a:ext cx="1427147" cy="362904"/>
            <a:chOff x="0" y="2733640"/>
            <a:chExt cx="1151467" cy="362904"/>
          </a:xfrm>
        </p:grpSpPr>
        <p:sp>
          <p:nvSpPr>
            <p:cNvPr id="60" name="矩形 59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0" y="2788767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chemeClr val="bg1"/>
                  </a:solidFill>
                  <a:latin typeface="Arial"/>
                  <a:cs typeface="Arial"/>
                </a:rPr>
                <a:t>图像压缩</a:t>
              </a:r>
            </a:p>
          </p:txBody>
        </p:sp>
      </p:grpSp>
      <p:grpSp>
        <p:nvGrpSpPr>
          <p:cNvPr id="62" name="组 7">
            <a:extLst>
              <a:ext uri="{FF2B5EF4-FFF2-40B4-BE49-F238E27FC236}">
                <a16:creationId xmlns:a16="http://schemas.microsoft.com/office/drawing/2014/main" id="{9C7B88B2-5D6E-5F49-ADB7-14479168F449}"/>
              </a:ext>
            </a:extLst>
          </p:cNvPr>
          <p:cNvGrpSpPr/>
          <p:nvPr/>
        </p:nvGrpSpPr>
        <p:grpSpPr>
          <a:xfrm>
            <a:off x="61651" y="93268"/>
            <a:ext cx="1225324" cy="731255"/>
            <a:chOff x="1561855" y="136620"/>
            <a:chExt cx="1225324" cy="790806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18CF3FC2-4089-714C-851E-CCB54E38EFCE}"/>
                </a:ext>
              </a:extLst>
            </p:cNvPr>
            <p:cNvSpPr txBox="1"/>
            <p:nvPr/>
          </p:nvSpPr>
          <p:spPr>
            <a:xfrm>
              <a:off x="1576591" y="136620"/>
              <a:ext cx="121058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CC124"/>
                  </a:solidFill>
                  <a:latin typeface="Arial"/>
                  <a:cs typeface="Arial"/>
                </a:rPr>
                <a:t>动态绘制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D38C989-9B30-CD48-A993-47B3765BA993}"/>
                </a:ext>
              </a:extLst>
            </p:cNvPr>
            <p:cNvSpPr txBox="1"/>
            <p:nvPr/>
          </p:nvSpPr>
          <p:spPr>
            <a:xfrm>
              <a:off x="1561855" y="494732"/>
              <a:ext cx="121058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FFFFF"/>
                  </a:solidFill>
                  <a:latin typeface="Arial"/>
                  <a:cs typeface="Arial"/>
                </a:rPr>
                <a:t>动画原理</a:t>
              </a: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0137399D-5AE6-8C46-846C-53639F1C8061}"/>
              </a:ext>
            </a:extLst>
          </p:cNvPr>
          <p:cNvSpPr txBox="1"/>
          <p:nvPr/>
        </p:nvSpPr>
        <p:spPr>
          <a:xfrm>
            <a:off x="1569085" y="1047344"/>
            <a:ext cx="5456866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帧数：为每秒画面刷新次数。        人体视觉残留最低值：每秒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24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帧</a:t>
            </a:r>
            <a:endParaRPr lang="zh-CN" altLang="zh-CN" sz="1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D7186D7-F852-5F4D-B8D8-2B8F19D041E9}"/>
              </a:ext>
            </a:extLst>
          </p:cNvPr>
          <p:cNvGrpSpPr/>
          <p:nvPr/>
        </p:nvGrpSpPr>
        <p:grpSpPr>
          <a:xfrm>
            <a:off x="1619632" y="2157631"/>
            <a:ext cx="5355771" cy="180584"/>
            <a:chOff x="1619632" y="2157631"/>
            <a:chExt cx="5355771" cy="180584"/>
          </a:xfrm>
        </p:grpSpPr>
        <p:cxnSp>
          <p:nvCxnSpPr>
            <p:cNvPr id="3" name="直线箭头连接符 2">
              <a:extLst>
                <a:ext uri="{FF2B5EF4-FFF2-40B4-BE49-F238E27FC236}">
                  <a16:creationId xmlns:a16="http://schemas.microsoft.com/office/drawing/2014/main" id="{1327B18F-3972-7842-B5A6-88706A4E88EA}"/>
                </a:ext>
              </a:extLst>
            </p:cNvPr>
            <p:cNvCxnSpPr>
              <a:cxnSpLocks/>
            </p:cNvCxnSpPr>
            <p:nvPr/>
          </p:nvCxnSpPr>
          <p:spPr>
            <a:xfrm>
              <a:off x="1619632" y="2251976"/>
              <a:ext cx="5355771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A72F0DA-C1AC-5345-8329-A88AF81C53E3}"/>
                </a:ext>
              </a:extLst>
            </p:cNvPr>
            <p:cNvSpPr/>
            <p:nvPr/>
          </p:nvSpPr>
          <p:spPr>
            <a:xfrm>
              <a:off x="2299405" y="2165736"/>
              <a:ext cx="170737" cy="1724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A13FA0A5-1B99-604D-B435-66544FAAF401}"/>
                </a:ext>
              </a:extLst>
            </p:cNvPr>
            <p:cNvSpPr/>
            <p:nvPr/>
          </p:nvSpPr>
          <p:spPr>
            <a:xfrm>
              <a:off x="5451114" y="2157631"/>
              <a:ext cx="170737" cy="1724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E8D82053-F1C6-8B4F-96BD-F8943FD2E19F}"/>
              </a:ext>
            </a:extLst>
          </p:cNvPr>
          <p:cNvSpPr txBox="1"/>
          <p:nvPr/>
        </p:nvSpPr>
        <p:spPr>
          <a:xfrm>
            <a:off x="1897065" y="1827574"/>
            <a:ext cx="106493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i="1" dirty="0">
                <a:solidFill>
                  <a:schemeClr val="bg1"/>
                </a:solidFill>
                <a:latin typeface="+mn-ea"/>
              </a:rPr>
              <a:t>被动刷新</a:t>
            </a:r>
            <a:r>
              <a:rPr lang="en-US" altLang="zh-CN" sz="1400" b="1" i="1" dirty="0">
                <a:solidFill>
                  <a:schemeClr val="bg1"/>
                </a:solidFill>
                <a:latin typeface="+mn-ea"/>
              </a:rPr>
              <a:t>1</a:t>
            </a:r>
            <a:endParaRPr lang="zh-CN" altLang="zh-CN" sz="1400" b="1" i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1B1F11C-1E0B-8447-926D-A9D5EEAA85C8}"/>
              </a:ext>
            </a:extLst>
          </p:cNvPr>
          <p:cNvSpPr txBox="1"/>
          <p:nvPr/>
        </p:nvSpPr>
        <p:spPr>
          <a:xfrm>
            <a:off x="5088561" y="1820642"/>
            <a:ext cx="106493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i="1" dirty="0">
                <a:solidFill>
                  <a:schemeClr val="bg1"/>
                </a:solidFill>
                <a:latin typeface="+mn-ea"/>
              </a:rPr>
              <a:t>被动刷新</a:t>
            </a:r>
            <a:r>
              <a:rPr lang="en-US" altLang="zh-CN" sz="1400" b="1" i="1" dirty="0">
                <a:solidFill>
                  <a:schemeClr val="bg1"/>
                </a:solidFill>
                <a:latin typeface="+mn-ea"/>
              </a:rPr>
              <a:t>2</a:t>
            </a:r>
            <a:endParaRPr lang="zh-CN" altLang="zh-CN" sz="1400" b="1" i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0421B4B-E515-6946-BFB3-5F11ABB1DB19}"/>
              </a:ext>
            </a:extLst>
          </p:cNvPr>
          <p:cNvSpPr txBox="1"/>
          <p:nvPr/>
        </p:nvSpPr>
        <p:spPr>
          <a:xfrm>
            <a:off x="1897065" y="2728742"/>
            <a:ext cx="106493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i="1" dirty="0">
                <a:solidFill>
                  <a:srgbClr val="FFC000"/>
                </a:solidFill>
                <a:latin typeface="+mn-ea"/>
              </a:rPr>
              <a:t>主动刷新</a:t>
            </a:r>
            <a:r>
              <a:rPr lang="en-US" altLang="zh-CN" sz="1400" b="1" i="1" dirty="0">
                <a:solidFill>
                  <a:srgbClr val="FFC000"/>
                </a:solidFill>
                <a:latin typeface="+mn-ea"/>
              </a:rPr>
              <a:t>1</a:t>
            </a:r>
            <a:endParaRPr lang="zh-CN" altLang="zh-CN" sz="1400" b="1" i="1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864359F-B042-404E-9259-07BCC5F909EB}"/>
              </a:ext>
            </a:extLst>
          </p:cNvPr>
          <p:cNvSpPr txBox="1"/>
          <p:nvPr/>
        </p:nvSpPr>
        <p:spPr>
          <a:xfrm>
            <a:off x="3205197" y="2725554"/>
            <a:ext cx="106493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i="1" dirty="0">
                <a:solidFill>
                  <a:srgbClr val="FFC000"/>
                </a:solidFill>
                <a:latin typeface="+mn-ea"/>
              </a:rPr>
              <a:t>主动刷新</a:t>
            </a:r>
            <a:r>
              <a:rPr lang="en-US" altLang="zh-CN" sz="1400" b="1" i="1" dirty="0">
                <a:solidFill>
                  <a:srgbClr val="FFC000"/>
                </a:solidFill>
                <a:latin typeface="+mn-ea"/>
              </a:rPr>
              <a:t>2</a:t>
            </a:r>
            <a:endParaRPr lang="zh-CN" altLang="zh-CN" sz="1400" b="1" i="1" dirty="0">
              <a:solidFill>
                <a:srgbClr val="FFC000"/>
              </a:solidFill>
              <a:latin typeface="+mn-ea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B89205B-DDFF-324A-B6CE-1D02B6227AFA}"/>
              </a:ext>
            </a:extLst>
          </p:cNvPr>
          <p:cNvGrpSpPr/>
          <p:nvPr/>
        </p:nvGrpSpPr>
        <p:grpSpPr>
          <a:xfrm>
            <a:off x="1619632" y="3055966"/>
            <a:ext cx="5355771" cy="183417"/>
            <a:chOff x="1619632" y="3055966"/>
            <a:chExt cx="5355771" cy="183417"/>
          </a:xfrm>
        </p:grpSpPr>
        <p:cxnSp>
          <p:nvCxnSpPr>
            <p:cNvPr id="45" name="直线箭头连接符 44">
              <a:extLst>
                <a:ext uri="{FF2B5EF4-FFF2-40B4-BE49-F238E27FC236}">
                  <a16:creationId xmlns:a16="http://schemas.microsoft.com/office/drawing/2014/main" id="{A193C1BA-5312-BA4B-8331-40B431F80854}"/>
                </a:ext>
              </a:extLst>
            </p:cNvPr>
            <p:cNvCxnSpPr>
              <a:cxnSpLocks/>
            </p:cNvCxnSpPr>
            <p:nvPr/>
          </p:nvCxnSpPr>
          <p:spPr>
            <a:xfrm>
              <a:off x="1619632" y="3153144"/>
              <a:ext cx="5355771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3DBF8529-AD86-B543-BB87-43E3749EAA34}"/>
                </a:ext>
              </a:extLst>
            </p:cNvPr>
            <p:cNvSpPr/>
            <p:nvPr/>
          </p:nvSpPr>
          <p:spPr>
            <a:xfrm>
              <a:off x="2299405" y="3066904"/>
              <a:ext cx="170737" cy="172479"/>
            </a:xfrm>
            <a:prstGeom prst="ellipse">
              <a:avLst/>
            </a:prstGeom>
            <a:solidFill>
              <a:srgbClr val="FCC1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824378EA-FE36-4D4C-8E18-D30D93B42E1D}"/>
                </a:ext>
              </a:extLst>
            </p:cNvPr>
            <p:cNvSpPr/>
            <p:nvPr/>
          </p:nvSpPr>
          <p:spPr>
            <a:xfrm>
              <a:off x="3567750" y="3062543"/>
              <a:ext cx="170737" cy="172479"/>
            </a:xfrm>
            <a:prstGeom prst="ellipse">
              <a:avLst/>
            </a:prstGeom>
            <a:solidFill>
              <a:srgbClr val="FCC1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47F55DEF-2525-E045-B5B9-8ED4659FD2A4}"/>
                </a:ext>
              </a:extLst>
            </p:cNvPr>
            <p:cNvSpPr/>
            <p:nvPr/>
          </p:nvSpPr>
          <p:spPr>
            <a:xfrm>
              <a:off x="4827724" y="3055966"/>
              <a:ext cx="170737" cy="172479"/>
            </a:xfrm>
            <a:prstGeom prst="ellipse">
              <a:avLst/>
            </a:prstGeom>
            <a:solidFill>
              <a:srgbClr val="FCC1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B545C9D7-8002-3748-9566-AD61105FDE1C}"/>
                </a:ext>
              </a:extLst>
            </p:cNvPr>
            <p:cNvSpPr/>
            <p:nvPr/>
          </p:nvSpPr>
          <p:spPr>
            <a:xfrm>
              <a:off x="6153495" y="3059843"/>
              <a:ext cx="170737" cy="172479"/>
            </a:xfrm>
            <a:prstGeom prst="ellipse">
              <a:avLst/>
            </a:prstGeom>
            <a:solidFill>
              <a:srgbClr val="FCC1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C8505F21-882B-0A41-A8BB-B0E9D809455C}"/>
              </a:ext>
            </a:extLst>
          </p:cNvPr>
          <p:cNvSpPr txBox="1"/>
          <p:nvPr/>
        </p:nvSpPr>
        <p:spPr>
          <a:xfrm>
            <a:off x="5790942" y="2722854"/>
            <a:ext cx="106493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i="1" dirty="0">
                <a:solidFill>
                  <a:srgbClr val="FFC000"/>
                </a:solidFill>
                <a:latin typeface="+mn-ea"/>
              </a:rPr>
              <a:t>主动刷新</a:t>
            </a:r>
            <a:r>
              <a:rPr lang="en-US" altLang="zh-CN" sz="1400" b="1" i="1" dirty="0">
                <a:solidFill>
                  <a:srgbClr val="FFC000"/>
                </a:solidFill>
                <a:latin typeface="+mn-ea"/>
              </a:rPr>
              <a:t>4</a:t>
            </a:r>
            <a:endParaRPr lang="zh-CN" altLang="zh-CN" sz="1400" b="1" i="1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E585AFD-9852-1148-8E99-7BF3814C5F56}"/>
              </a:ext>
            </a:extLst>
          </p:cNvPr>
          <p:cNvSpPr txBox="1"/>
          <p:nvPr/>
        </p:nvSpPr>
        <p:spPr>
          <a:xfrm>
            <a:off x="1959466" y="3718452"/>
            <a:ext cx="87820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i="1" dirty="0">
                <a:solidFill>
                  <a:schemeClr val="accent1"/>
                </a:solidFill>
                <a:latin typeface="+mn-ea"/>
              </a:rPr>
              <a:t>帧刷新</a:t>
            </a:r>
            <a:r>
              <a:rPr lang="en-US" altLang="zh-CN" sz="1400" b="1" i="1" dirty="0">
                <a:solidFill>
                  <a:schemeClr val="accent1"/>
                </a:solidFill>
                <a:latin typeface="+mn-ea"/>
              </a:rPr>
              <a:t>1</a:t>
            </a:r>
            <a:endParaRPr lang="zh-CN" altLang="zh-CN" sz="1400" b="1" i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3669036-2BE3-9E48-95AA-845A640D8D70}"/>
              </a:ext>
            </a:extLst>
          </p:cNvPr>
          <p:cNvSpPr txBox="1"/>
          <p:nvPr/>
        </p:nvSpPr>
        <p:spPr>
          <a:xfrm>
            <a:off x="3907578" y="3705899"/>
            <a:ext cx="87820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i="1" dirty="0">
                <a:solidFill>
                  <a:schemeClr val="accent1"/>
                </a:solidFill>
                <a:latin typeface="+mn-ea"/>
              </a:rPr>
              <a:t>帧刷新</a:t>
            </a:r>
            <a:r>
              <a:rPr lang="en-US" altLang="zh-CN" sz="1400" b="1" i="1" dirty="0">
                <a:solidFill>
                  <a:schemeClr val="accent1"/>
                </a:solidFill>
                <a:latin typeface="+mn-ea"/>
              </a:rPr>
              <a:t>2</a:t>
            </a:r>
            <a:endParaRPr lang="zh-CN" altLang="zh-CN" sz="1400" b="1" i="1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7315E8D-2C3B-074C-B43E-DA3BEDCE5622}"/>
              </a:ext>
            </a:extLst>
          </p:cNvPr>
          <p:cNvGrpSpPr/>
          <p:nvPr/>
        </p:nvGrpSpPr>
        <p:grpSpPr>
          <a:xfrm>
            <a:off x="1619632" y="4042888"/>
            <a:ext cx="5355771" cy="179540"/>
            <a:chOff x="1619632" y="4042888"/>
            <a:chExt cx="5355771" cy="179540"/>
          </a:xfrm>
        </p:grpSpPr>
        <p:cxnSp>
          <p:nvCxnSpPr>
            <p:cNvPr id="72" name="直线箭头连接符 71">
              <a:extLst>
                <a:ext uri="{FF2B5EF4-FFF2-40B4-BE49-F238E27FC236}">
                  <a16:creationId xmlns:a16="http://schemas.microsoft.com/office/drawing/2014/main" id="{A14C82DB-C4AA-5045-AF4F-29C8734AAC3A}"/>
                </a:ext>
              </a:extLst>
            </p:cNvPr>
            <p:cNvCxnSpPr>
              <a:cxnSpLocks/>
            </p:cNvCxnSpPr>
            <p:nvPr/>
          </p:nvCxnSpPr>
          <p:spPr>
            <a:xfrm>
              <a:off x="1619632" y="4136189"/>
              <a:ext cx="5355771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DE7DA627-6A1A-BA4B-A659-23BA09604937}"/>
                </a:ext>
              </a:extLst>
            </p:cNvPr>
            <p:cNvSpPr/>
            <p:nvPr/>
          </p:nvSpPr>
          <p:spPr>
            <a:xfrm>
              <a:off x="2299405" y="4049949"/>
              <a:ext cx="170737" cy="1724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541A30EB-4A60-B94E-99F8-0D75E09D331B}"/>
                </a:ext>
              </a:extLst>
            </p:cNvPr>
            <p:cNvSpPr/>
            <p:nvPr/>
          </p:nvSpPr>
          <p:spPr>
            <a:xfrm>
              <a:off x="4270131" y="4042888"/>
              <a:ext cx="170737" cy="1724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14757459-CC85-8849-8B93-21D4803DCBA2}"/>
                </a:ext>
              </a:extLst>
            </p:cNvPr>
            <p:cNvSpPr/>
            <p:nvPr/>
          </p:nvSpPr>
          <p:spPr>
            <a:xfrm>
              <a:off x="5790942" y="4042888"/>
              <a:ext cx="170737" cy="1724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60291884-A130-B54C-A2C0-2A4487422E03}"/>
              </a:ext>
            </a:extLst>
          </p:cNvPr>
          <p:cNvSpPr txBox="1"/>
          <p:nvPr/>
        </p:nvSpPr>
        <p:spPr>
          <a:xfrm>
            <a:off x="5428389" y="3705899"/>
            <a:ext cx="87820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i="1" dirty="0">
                <a:solidFill>
                  <a:schemeClr val="accent1"/>
                </a:solidFill>
                <a:latin typeface="+mn-ea"/>
              </a:rPr>
              <a:t>帧刷新</a:t>
            </a:r>
            <a:r>
              <a:rPr lang="en-US" altLang="zh-CN" sz="1400" b="1" i="1" dirty="0">
                <a:solidFill>
                  <a:schemeClr val="accent1"/>
                </a:solidFill>
                <a:latin typeface="+mn-ea"/>
              </a:rPr>
              <a:t>3</a:t>
            </a:r>
            <a:endParaRPr lang="zh-CN" altLang="zh-CN" sz="1400" b="1" i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8" name="下弧形箭头 7">
            <a:extLst>
              <a:ext uri="{FF2B5EF4-FFF2-40B4-BE49-F238E27FC236}">
                <a16:creationId xmlns:a16="http://schemas.microsoft.com/office/drawing/2014/main" id="{45EF50A8-E246-344D-BFAE-470D527923ED}"/>
              </a:ext>
            </a:extLst>
          </p:cNvPr>
          <p:cNvSpPr/>
          <p:nvPr/>
        </p:nvSpPr>
        <p:spPr>
          <a:xfrm>
            <a:off x="4913092" y="2358068"/>
            <a:ext cx="3168199" cy="421521"/>
          </a:xfrm>
          <a:prstGeom prst="curved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41D0C1A-EE65-204C-B824-218F3A2799A1}"/>
              </a:ext>
            </a:extLst>
          </p:cNvPr>
          <p:cNvSpPr txBox="1"/>
          <p:nvPr/>
        </p:nvSpPr>
        <p:spPr>
          <a:xfrm>
            <a:off x="4465171" y="2718977"/>
            <a:ext cx="1064934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i="1" dirty="0">
                <a:solidFill>
                  <a:srgbClr val="FFC000"/>
                </a:solidFill>
                <a:latin typeface="+mn-ea"/>
              </a:rPr>
              <a:t>主动刷新</a:t>
            </a:r>
            <a:r>
              <a:rPr lang="en-US" altLang="zh-CN" sz="1400" b="1" i="1" dirty="0">
                <a:solidFill>
                  <a:srgbClr val="FFC000"/>
                </a:solidFill>
                <a:latin typeface="+mn-ea"/>
              </a:rPr>
              <a:t>3</a:t>
            </a:r>
            <a:endParaRPr lang="zh-CN" altLang="zh-CN" sz="1400" b="1" i="1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3665ADCD-D761-7D41-BC83-757CB05ED952}"/>
              </a:ext>
            </a:extLst>
          </p:cNvPr>
          <p:cNvSpPr txBox="1"/>
          <p:nvPr/>
        </p:nvSpPr>
        <p:spPr>
          <a:xfrm>
            <a:off x="7347244" y="2779589"/>
            <a:ext cx="1491814" cy="70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ea"/>
              </a:rPr>
              <a:t>刷新</a:t>
            </a:r>
            <a:r>
              <a:rPr lang="en-US" altLang="zh-CN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ea"/>
              </a:rPr>
              <a:t>2</a:t>
            </a:r>
            <a:r>
              <a:rPr lang="zh-CN" alt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ea"/>
              </a:rPr>
              <a:t>未完成造成卡顿跳帧</a:t>
            </a:r>
            <a:endParaRPr lang="zh-CN" altLang="zh-CN" sz="1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+mn-ea"/>
            </a:endParaRP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8D42FE42-335C-3749-9853-7BEC76CCBC09}"/>
              </a:ext>
            </a:extLst>
          </p:cNvPr>
          <p:cNvSpPr/>
          <p:nvPr/>
        </p:nvSpPr>
        <p:spPr>
          <a:xfrm>
            <a:off x="2251516" y="3328568"/>
            <a:ext cx="266513" cy="396264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下箭头 81">
            <a:extLst>
              <a:ext uri="{FF2B5EF4-FFF2-40B4-BE49-F238E27FC236}">
                <a16:creationId xmlns:a16="http://schemas.microsoft.com/office/drawing/2014/main" id="{A40152C7-563E-F84C-8C9E-42400560D058}"/>
              </a:ext>
            </a:extLst>
          </p:cNvPr>
          <p:cNvSpPr/>
          <p:nvPr/>
        </p:nvSpPr>
        <p:spPr>
          <a:xfrm rot="3565793">
            <a:off x="3003117" y="3133483"/>
            <a:ext cx="266513" cy="866473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下箭头 82">
            <a:extLst>
              <a:ext uri="{FF2B5EF4-FFF2-40B4-BE49-F238E27FC236}">
                <a16:creationId xmlns:a16="http://schemas.microsoft.com/office/drawing/2014/main" id="{FB601D8C-327D-CF41-95EE-1A3C66059C6B}"/>
              </a:ext>
            </a:extLst>
          </p:cNvPr>
          <p:cNvSpPr/>
          <p:nvPr/>
        </p:nvSpPr>
        <p:spPr>
          <a:xfrm rot="2400345">
            <a:off x="4486282" y="3284384"/>
            <a:ext cx="266513" cy="497091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下箭头 83">
            <a:extLst>
              <a:ext uri="{FF2B5EF4-FFF2-40B4-BE49-F238E27FC236}">
                <a16:creationId xmlns:a16="http://schemas.microsoft.com/office/drawing/2014/main" id="{6F2753B6-0037-E94B-8E26-1F07BBBFC872}"/>
              </a:ext>
            </a:extLst>
          </p:cNvPr>
          <p:cNvSpPr/>
          <p:nvPr/>
        </p:nvSpPr>
        <p:spPr>
          <a:xfrm rot="1279751">
            <a:off x="5946705" y="3335621"/>
            <a:ext cx="266513" cy="443538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33688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3" grpId="0"/>
      <p:bldP spid="44" grpId="0"/>
      <p:bldP spid="66" grpId="0"/>
      <p:bldP spid="67" grpId="0"/>
      <p:bldP spid="71" grpId="0"/>
      <p:bldP spid="75" grpId="0"/>
      <p:bldP spid="76" grpId="0"/>
      <p:bldP spid="80" grpId="0"/>
      <p:bldP spid="8" grpId="0" animBg="1"/>
      <p:bldP spid="8" grpId="1" animBg="1"/>
      <p:bldP spid="69" grpId="0"/>
      <p:bldP spid="81" grpId="0"/>
      <p:bldP spid="81" grpId="1"/>
      <p:bldP spid="9" grpId="0" animBg="1"/>
      <p:bldP spid="82" grpId="0" animBg="1"/>
      <p:bldP spid="83" grpId="0" animBg="1"/>
      <p:bldP spid="8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46"/>
          <p:cNvGrpSpPr/>
          <p:nvPr/>
        </p:nvGrpSpPr>
        <p:grpSpPr>
          <a:xfrm>
            <a:off x="-305747" y="1471100"/>
            <a:ext cx="1427147" cy="362904"/>
            <a:chOff x="0" y="937679"/>
            <a:chExt cx="1151467" cy="362904"/>
          </a:xfrm>
        </p:grpSpPr>
        <p:sp>
          <p:nvSpPr>
            <p:cNvPr id="48" name="矩形 47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0" y="992806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目录</a:t>
              </a: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-305747" y="1920090"/>
            <a:ext cx="1427147" cy="362904"/>
            <a:chOff x="0" y="1377583"/>
            <a:chExt cx="1151467" cy="362904"/>
          </a:xfrm>
        </p:grpSpPr>
        <p:sp>
          <p:nvSpPr>
            <p:cNvPr id="51" name="矩形 50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0" y="143271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图形效果</a:t>
              </a:r>
            </a:p>
          </p:txBody>
        </p:sp>
      </p:grpSp>
      <p:grpSp>
        <p:nvGrpSpPr>
          <p:cNvPr id="53" name="组 52"/>
          <p:cNvGrpSpPr/>
          <p:nvPr/>
        </p:nvGrpSpPr>
        <p:grpSpPr>
          <a:xfrm>
            <a:off x="-85605" y="2369080"/>
            <a:ext cx="1427147" cy="362904"/>
            <a:chOff x="0" y="1825991"/>
            <a:chExt cx="1151467" cy="362904"/>
          </a:xfrm>
        </p:grpSpPr>
        <p:sp>
          <p:nvSpPr>
            <p:cNvPr id="54" name="矩形 53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0" y="1881118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动态绘制</a:t>
              </a:r>
            </a:p>
          </p:txBody>
        </p:sp>
      </p:grpSp>
      <p:grpSp>
        <p:nvGrpSpPr>
          <p:cNvPr id="56" name="组 55"/>
          <p:cNvGrpSpPr/>
          <p:nvPr/>
        </p:nvGrpSpPr>
        <p:grpSpPr>
          <a:xfrm>
            <a:off x="-305747" y="2818070"/>
            <a:ext cx="1427147" cy="362904"/>
            <a:chOff x="0" y="2279893"/>
            <a:chExt cx="1151467" cy="362904"/>
          </a:xfrm>
        </p:grpSpPr>
        <p:sp>
          <p:nvSpPr>
            <p:cNvPr id="57" name="矩形 56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0" y="233502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图像效果</a:t>
              </a:r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-305747" y="3267061"/>
            <a:ext cx="1427147" cy="362904"/>
            <a:chOff x="0" y="2733640"/>
            <a:chExt cx="1151467" cy="362904"/>
          </a:xfrm>
        </p:grpSpPr>
        <p:sp>
          <p:nvSpPr>
            <p:cNvPr id="60" name="矩形 59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0" y="2788767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chemeClr val="bg1"/>
                  </a:solidFill>
                  <a:latin typeface="Arial"/>
                  <a:cs typeface="Arial"/>
                </a:rPr>
                <a:t>图像压缩</a:t>
              </a:r>
            </a:p>
          </p:txBody>
        </p:sp>
      </p:grpSp>
      <p:grpSp>
        <p:nvGrpSpPr>
          <p:cNvPr id="62" name="组 7">
            <a:extLst>
              <a:ext uri="{FF2B5EF4-FFF2-40B4-BE49-F238E27FC236}">
                <a16:creationId xmlns:a16="http://schemas.microsoft.com/office/drawing/2014/main" id="{9C7B88B2-5D6E-5F49-ADB7-14479168F449}"/>
              </a:ext>
            </a:extLst>
          </p:cNvPr>
          <p:cNvGrpSpPr/>
          <p:nvPr/>
        </p:nvGrpSpPr>
        <p:grpSpPr>
          <a:xfrm>
            <a:off x="61651" y="93268"/>
            <a:ext cx="1353256" cy="731255"/>
            <a:chOff x="1561855" y="136620"/>
            <a:chExt cx="1353256" cy="790806"/>
          </a:xfrm>
        </p:grpSpPr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18CF3FC2-4089-714C-851E-CCB54E38EFCE}"/>
                </a:ext>
              </a:extLst>
            </p:cNvPr>
            <p:cNvSpPr txBox="1"/>
            <p:nvPr/>
          </p:nvSpPr>
          <p:spPr>
            <a:xfrm>
              <a:off x="1576591" y="136620"/>
              <a:ext cx="121058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CC124"/>
                  </a:solidFill>
                  <a:latin typeface="Arial"/>
                  <a:cs typeface="Arial"/>
                </a:rPr>
                <a:t>动态绘制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7D38C989-9B30-CD48-A993-47B3765BA993}"/>
                </a:ext>
              </a:extLst>
            </p:cNvPr>
            <p:cNvSpPr txBox="1"/>
            <p:nvPr/>
          </p:nvSpPr>
          <p:spPr>
            <a:xfrm>
              <a:off x="1561855" y="494732"/>
              <a:ext cx="1353256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FFFFF"/>
                  </a:solidFill>
                  <a:latin typeface="Arial"/>
                  <a:cs typeface="Arial"/>
                </a:rPr>
                <a:t>程序演示</a:t>
              </a:r>
              <a:r>
                <a:rPr kumimoji="1" lang="en-US" altLang="zh-CN" sz="2000" b="1" dirty="0">
                  <a:solidFill>
                    <a:srgbClr val="FFFFFF"/>
                  </a:solidFill>
                  <a:latin typeface="Arial"/>
                  <a:cs typeface="Arial"/>
                </a:rPr>
                <a:t>2</a:t>
              </a:r>
              <a:endParaRPr kumimoji="1" lang="zh-CN" altLang="en-US" sz="2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271B3B39-764D-C742-8818-163551832077}"/>
              </a:ext>
            </a:extLst>
          </p:cNvPr>
          <p:cNvSpPr txBox="1"/>
          <p:nvPr/>
        </p:nvSpPr>
        <p:spPr>
          <a:xfrm>
            <a:off x="3506233" y="1839431"/>
            <a:ext cx="252184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CN" altLang="en-US" sz="4000" b="1" dirty="0">
                <a:solidFill>
                  <a:srgbClr val="FFFFFF"/>
                </a:solidFill>
                <a:latin typeface="Arial"/>
                <a:cs typeface="Arial"/>
              </a:rPr>
              <a:t>程序演示</a:t>
            </a:r>
            <a:r>
              <a:rPr kumimoji="1" lang="en-US" altLang="zh-CN" sz="40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kumimoji="1" lang="zh-CN" alt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07FE2352-19F9-D245-A2A8-4A913751E788}"/>
              </a:ext>
            </a:extLst>
          </p:cNvPr>
          <p:cNvSpPr/>
          <p:nvPr/>
        </p:nvSpPr>
        <p:spPr>
          <a:xfrm>
            <a:off x="3550839" y="2571750"/>
            <a:ext cx="2357983" cy="356475"/>
          </a:xfrm>
          <a:prstGeom prst="rect">
            <a:avLst/>
          </a:prstGeom>
          <a:solidFill>
            <a:srgbClr val="FCC1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B4A0763-DA0A-FA41-AF69-57269788FE5E}"/>
              </a:ext>
            </a:extLst>
          </p:cNvPr>
          <p:cNvSpPr txBox="1"/>
          <p:nvPr/>
        </p:nvSpPr>
        <p:spPr>
          <a:xfrm>
            <a:off x="3584712" y="2574629"/>
            <a:ext cx="238942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动画和双缓存程序演示</a:t>
            </a:r>
            <a:endParaRPr lang="zh-CN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70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18506" y="1422279"/>
            <a:ext cx="1970762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CC124"/>
                </a:solidFill>
                <a:latin typeface="Arial"/>
                <a:cs typeface="Arial"/>
              </a:rPr>
              <a:t>PART</a:t>
            </a:r>
            <a:r>
              <a:rPr kumimoji="1" lang="zh-CN" altLang="en-US" sz="4000" b="1" dirty="0">
                <a:solidFill>
                  <a:srgbClr val="FCC124"/>
                </a:solidFill>
                <a:latin typeface="Arial"/>
                <a:cs typeface="Arial"/>
              </a:rPr>
              <a:t> </a:t>
            </a:r>
            <a:r>
              <a:rPr kumimoji="1" lang="en-US" altLang="zh-CN" sz="4000" b="1" dirty="0">
                <a:solidFill>
                  <a:srgbClr val="FCC124"/>
                </a:solidFill>
                <a:latin typeface="Arial"/>
                <a:cs typeface="Arial"/>
              </a:rPr>
              <a:t>3</a:t>
            </a:r>
            <a:endParaRPr kumimoji="1" lang="zh-CN" altLang="en-US" sz="4000" b="1" dirty="0">
              <a:solidFill>
                <a:srgbClr val="FCC124"/>
              </a:solidFill>
              <a:latin typeface="Arial"/>
              <a:cs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9268" y="1421254"/>
            <a:ext cx="2236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CN" altLang="en-US" sz="4000" b="1" dirty="0">
                <a:solidFill>
                  <a:srgbClr val="FFFFFF"/>
                </a:solidFill>
                <a:latin typeface="Arial"/>
                <a:cs typeface="Arial"/>
              </a:rPr>
              <a:t>图像效果</a:t>
            </a:r>
          </a:p>
        </p:txBody>
      </p:sp>
      <p:sp>
        <p:nvSpPr>
          <p:cNvPr id="10" name="矩形 9"/>
          <p:cNvSpPr/>
          <p:nvPr/>
        </p:nvSpPr>
        <p:spPr>
          <a:xfrm>
            <a:off x="1542213" y="2305076"/>
            <a:ext cx="4639747" cy="604659"/>
          </a:xfrm>
          <a:prstGeom prst="rect">
            <a:avLst/>
          </a:prstGeom>
          <a:solidFill>
            <a:srgbClr val="FCC1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576086" y="2307955"/>
            <a:ext cx="4572000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什么是卷积？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如何去实现图像的模糊和锐化？</a:t>
            </a:r>
            <a:endParaRPr lang="zh-CN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795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8C8B8D3-4435-914B-9ECE-3C81F9512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-492511"/>
            <a:ext cx="3810000" cy="381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76CF0A0-04D4-774C-8322-484278AC6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780" y="-505940"/>
            <a:ext cx="3810000" cy="3810000"/>
          </a:xfrm>
          <a:prstGeom prst="rect">
            <a:avLst/>
          </a:prstGeom>
        </p:spPr>
      </p:pic>
      <p:grpSp>
        <p:nvGrpSpPr>
          <p:cNvPr id="41" name="组 40"/>
          <p:cNvGrpSpPr/>
          <p:nvPr/>
        </p:nvGrpSpPr>
        <p:grpSpPr>
          <a:xfrm>
            <a:off x="-305747" y="1471100"/>
            <a:ext cx="1427147" cy="362904"/>
            <a:chOff x="0" y="937679"/>
            <a:chExt cx="1151467" cy="362904"/>
          </a:xfrm>
          <a:solidFill>
            <a:srgbClr val="FCC124"/>
          </a:solidFill>
        </p:grpSpPr>
        <p:sp>
          <p:nvSpPr>
            <p:cNvPr id="45" name="矩形 44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rgbClr val="FFFFFF">
                <a:alpha val="5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0" y="992806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目录</a:t>
              </a: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-305747" y="1920090"/>
            <a:ext cx="1427147" cy="362904"/>
            <a:chOff x="0" y="1377583"/>
            <a:chExt cx="1151467" cy="362904"/>
          </a:xfrm>
        </p:grpSpPr>
        <p:sp>
          <p:nvSpPr>
            <p:cNvPr id="48" name="矩形 47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0" y="143271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图形效果</a:t>
              </a: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-305747" y="2369080"/>
            <a:ext cx="1427147" cy="362904"/>
            <a:chOff x="0" y="1825991"/>
            <a:chExt cx="1151467" cy="362904"/>
          </a:xfrm>
        </p:grpSpPr>
        <p:sp>
          <p:nvSpPr>
            <p:cNvPr id="56" name="矩形 55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0" y="1881118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动态绘制</a:t>
              </a:r>
            </a:p>
          </p:txBody>
        </p:sp>
      </p:grpSp>
      <p:grpSp>
        <p:nvGrpSpPr>
          <p:cNvPr id="58" name="组 57"/>
          <p:cNvGrpSpPr/>
          <p:nvPr/>
        </p:nvGrpSpPr>
        <p:grpSpPr>
          <a:xfrm>
            <a:off x="-85605" y="2818070"/>
            <a:ext cx="1427147" cy="362904"/>
            <a:chOff x="0" y="2279893"/>
            <a:chExt cx="1151467" cy="362904"/>
          </a:xfrm>
        </p:grpSpPr>
        <p:sp>
          <p:nvSpPr>
            <p:cNvPr id="59" name="矩形 58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0" y="233502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图像效果</a:t>
              </a: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-305747" y="3267061"/>
            <a:ext cx="1427147" cy="362904"/>
            <a:chOff x="0" y="2733640"/>
            <a:chExt cx="1151467" cy="362904"/>
          </a:xfrm>
        </p:grpSpPr>
        <p:sp>
          <p:nvSpPr>
            <p:cNvPr id="63" name="矩形 62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0" y="2788767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chemeClr val="bg1"/>
                  </a:solidFill>
                  <a:latin typeface="Arial"/>
                  <a:cs typeface="Arial"/>
                </a:rPr>
                <a:t>图像压缩</a:t>
              </a:r>
            </a:p>
          </p:txBody>
        </p:sp>
      </p:grpSp>
      <p:grpSp>
        <p:nvGrpSpPr>
          <p:cNvPr id="67" name="组 7">
            <a:extLst>
              <a:ext uri="{FF2B5EF4-FFF2-40B4-BE49-F238E27FC236}">
                <a16:creationId xmlns:a16="http://schemas.microsoft.com/office/drawing/2014/main" id="{2EE291C3-1BFF-064C-B9F3-A6E0549337A2}"/>
              </a:ext>
            </a:extLst>
          </p:cNvPr>
          <p:cNvGrpSpPr/>
          <p:nvPr/>
        </p:nvGrpSpPr>
        <p:grpSpPr>
          <a:xfrm>
            <a:off x="61651" y="93268"/>
            <a:ext cx="1225324" cy="731255"/>
            <a:chOff x="1561855" y="136620"/>
            <a:chExt cx="1225324" cy="790806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4010E7A-E004-D046-A88C-67F621445041}"/>
                </a:ext>
              </a:extLst>
            </p:cNvPr>
            <p:cNvSpPr txBox="1"/>
            <p:nvPr/>
          </p:nvSpPr>
          <p:spPr>
            <a:xfrm>
              <a:off x="1576591" y="136620"/>
              <a:ext cx="121058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CC124"/>
                  </a:solidFill>
                  <a:latin typeface="Arial"/>
                  <a:cs typeface="Arial"/>
                </a:rPr>
                <a:t>图像效果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A263D2A-A5FF-2249-957C-1170A2E9CD08}"/>
                </a:ext>
              </a:extLst>
            </p:cNvPr>
            <p:cNvSpPr txBox="1"/>
            <p:nvPr/>
          </p:nvSpPr>
          <p:spPr>
            <a:xfrm>
              <a:off x="1561855" y="494732"/>
              <a:ext cx="121058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FFFFF"/>
                  </a:solidFill>
                  <a:latin typeface="Arial"/>
                  <a:cs typeface="Arial"/>
                </a:rPr>
                <a:t>初识卷积</a:t>
              </a:r>
            </a:p>
          </p:txBody>
        </p:sp>
      </p:grpSp>
      <p:cxnSp>
        <p:nvCxnSpPr>
          <p:cNvPr id="7" name="肘形连接符 6">
            <a:extLst>
              <a:ext uri="{FF2B5EF4-FFF2-40B4-BE49-F238E27FC236}">
                <a16:creationId xmlns:a16="http://schemas.microsoft.com/office/drawing/2014/main" id="{53E5A855-B295-8845-AE51-4DE495712DA8}"/>
              </a:ext>
            </a:extLst>
          </p:cNvPr>
          <p:cNvCxnSpPr>
            <a:cxnSpLocks/>
          </p:cNvCxnSpPr>
          <p:nvPr/>
        </p:nvCxnSpPr>
        <p:spPr>
          <a:xfrm flipV="1">
            <a:off x="4777269" y="202864"/>
            <a:ext cx="858417" cy="843207"/>
          </a:xfrm>
          <a:prstGeom prst="bentConnector3">
            <a:avLst/>
          </a:prstGeom>
          <a:ln w="38100">
            <a:headEnd type="diamond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881A4D2-D736-EF4A-BB57-D0C9779D7F10}"/>
              </a:ext>
            </a:extLst>
          </p:cNvPr>
          <p:cNvSpPr txBox="1"/>
          <p:nvPr/>
        </p:nvSpPr>
        <p:spPr>
          <a:xfrm>
            <a:off x="5670463" y="69244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solidFill>
                  <a:schemeClr val="bg1"/>
                </a:solidFill>
              </a:rPr>
              <a:t>这些噪点为高频信号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28AE2D7-4826-F843-A1D3-B13732314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375" y="429506"/>
            <a:ext cx="3352493" cy="184387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2DE5BF7-2ACE-EE41-A9B9-C8F94B4D2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2512" y="2353895"/>
            <a:ext cx="3386585" cy="16566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9215085-AC38-D743-8C71-529AC6A9F629}"/>
                  </a:ext>
                </a:extLst>
              </p:cNvPr>
              <p:cNvSpPr txBox="1"/>
              <p:nvPr/>
            </p:nvSpPr>
            <p:spPr>
              <a:xfrm>
                <a:off x="1422593" y="3714940"/>
                <a:ext cx="2393219" cy="9714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sz="1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0,0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0,1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0,2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sz="1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1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sz="1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sz="1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9215085-AC38-D743-8C71-529AC6A9F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593" y="3714940"/>
                <a:ext cx="2393219" cy="971420"/>
              </a:xfrm>
              <a:prstGeom prst="rect">
                <a:avLst/>
              </a:prstGeom>
              <a:blipFill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D7D4CA1-F813-DD46-B7FD-8571B5508246}"/>
                  </a:ext>
                </a:extLst>
              </p:cNvPr>
              <p:cNvSpPr txBox="1"/>
              <p:nvPr/>
            </p:nvSpPr>
            <p:spPr>
              <a:xfrm>
                <a:off x="4238587" y="3600452"/>
                <a:ext cx="832600" cy="1276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1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kumimoji="1" lang="en-US" altLang="zh-CN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D7D4CA1-F813-DD46-B7FD-8571B5508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587" y="3600452"/>
                <a:ext cx="832600" cy="1276119"/>
              </a:xfrm>
              <a:prstGeom prst="rect">
                <a:avLst/>
              </a:prstGeom>
              <a:blipFill>
                <a:blip r:embed="rId7"/>
                <a:stretch>
                  <a:fillRect b="-2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5645CA8D-9A63-B84A-89BE-7F515705FF2F}"/>
              </a:ext>
            </a:extLst>
          </p:cNvPr>
          <p:cNvSpPr/>
          <p:nvPr/>
        </p:nvSpPr>
        <p:spPr>
          <a:xfrm>
            <a:off x="1528719" y="3712604"/>
            <a:ext cx="1284961" cy="595812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D3D13FC-0DA0-7C4A-BF19-82108B8EFF9A}"/>
                  </a:ext>
                </a:extLst>
              </p:cNvPr>
              <p:cNvSpPr txBox="1"/>
              <p:nvPr/>
            </p:nvSpPr>
            <p:spPr>
              <a:xfrm>
                <a:off x="5531171" y="3687305"/>
                <a:ext cx="2311658" cy="9713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zh-CN" sz="1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sz="1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0,0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0,1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0,2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sz="1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1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sz="1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zh-CN" sz="1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kumimoji="1" lang="en-US" altLang="zh-CN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CN" alt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6D3D13FC-0DA0-7C4A-BF19-82108B8EF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171" y="3687305"/>
                <a:ext cx="2311658" cy="971356"/>
              </a:xfrm>
              <a:prstGeom prst="rect">
                <a:avLst/>
              </a:prstGeom>
              <a:blipFill>
                <a:blip r:embed="rId8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 41">
            <a:extLst>
              <a:ext uri="{FF2B5EF4-FFF2-40B4-BE49-F238E27FC236}">
                <a16:creationId xmlns:a16="http://schemas.microsoft.com/office/drawing/2014/main" id="{3A3C2169-66BE-4344-BD2C-C823428A7FD1}"/>
              </a:ext>
            </a:extLst>
          </p:cNvPr>
          <p:cNvSpPr/>
          <p:nvPr/>
        </p:nvSpPr>
        <p:spPr>
          <a:xfrm>
            <a:off x="6092528" y="3892621"/>
            <a:ext cx="326571" cy="186970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上弧形箭头 22">
            <a:extLst>
              <a:ext uri="{FF2B5EF4-FFF2-40B4-BE49-F238E27FC236}">
                <a16:creationId xmlns:a16="http://schemas.microsoft.com/office/drawing/2014/main" id="{F4AD8185-C933-9C48-877A-65C6C0EFDA9C}"/>
              </a:ext>
            </a:extLst>
          </p:cNvPr>
          <p:cNvSpPr/>
          <p:nvPr/>
        </p:nvSpPr>
        <p:spPr>
          <a:xfrm rot="20025886">
            <a:off x="5112566" y="4394950"/>
            <a:ext cx="1408856" cy="434114"/>
          </a:xfrm>
          <a:prstGeom prst="curvedUpArrow">
            <a:avLst>
              <a:gd name="adj1" fmla="val 18256"/>
              <a:gd name="adj2" fmla="val 47642"/>
              <a:gd name="adj3" fmla="val 3706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5" name="上弧形箭头 24">
            <a:extLst>
              <a:ext uri="{FF2B5EF4-FFF2-40B4-BE49-F238E27FC236}">
                <a16:creationId xmlns:a16="http://schemas.microsoft.com/office/drawing/2014/main" id="{0A9AC289-7359-3048-90CA-CE5F95E93121}"/>
              </a:ext>
            </a:extLst>
          </p:cNvPr>
          <p:cNvSpPr/>
          <p:nvPr/>
        </p:nvSpPr>
        <p:spPr>
          <a:xfrm rot="436886">
            <a:off x="2188832" y="4538974"/>
            <a:ext cx="2097721" cy="411733"/>
          </a:xfrm>
          <a:prstGeom prst="curvedUpArrow">
            <a:avLst>
              <a:gd name="adj1" fmla="val 21354"/>
              <a:gd name="adj2" fmla="val 48945"/>
              <a:gd name="adj3" fmla="val 3527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6" name="下箭头 25">
            <a:extLst>
              <a:ext uri="{FF2B5EF4-FFF2-40B4-BE49-F238E27FC236}">
                <a16:creationId xmlns:a16="http://schemas.microsoft.com/office/drawing/2014/main" id="{F725FA16-2B85-964D-B11C-2C0FBE192D8B}"/>
              </a:ext>
            </a:extLst>
          </p:cNvPr>
          <p:cNvSpPr/>
          <p:nvPr/>
        </p:nvSpPr>
        <p:spPr>
          <a:xfrm>
            <a:off x="2426574" y="3355931"/>
            <a:ext cx="385255" cy="30893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上箭头 28">
            <a:extLst>
              <a:ext uri="{FF2B5EF4-FFF2-40B4-BE49-F238E27FC236}">
                <a16:creationId xmlns:a16="http://schemas.microsoft.com/office/drawing/2014/main" id="{A2406C0B-63FE-F143-A55E-0952FEE57086}"/>
              </a:ext>
            </a:extLst>
          </p:cNvPr>
          <p:cNvSpPr/>
          <p:nvPr/>
        </p:nvSpPr>
        <p:spPr>
          <a:xfrm>
            <a:off x="6505878" y="3343615"/>
            <a:ext cx="362243" cy="31011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855749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5" grpId="0"/>
      <p:bldP spid="18" grpId="0"/>
      <p:bldP spid="19" grpId="0" animBg="1"/>
      <p:bldP spid="40" grpId="0"/>
      <p:bldP spid="42" grpId="0" animBg="1"/>
      <p:bldP spid="23" grpId="0" animBg="1"/>
      <p:bldP spid="25" grpId="0" animBg="1"/>
      <p:bldP spid="26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 40"/>
          <p:cNvGrpSpPr/>
          <p:nvPr/>
        </p:nvGrpSpPr>
        <p:grpSpPr>
          <a:xfrm>
            <a:off x="-305747" y="1471100"/>
            <a:ext cx="1427147" cy="362904"/>
            <a:chOff x="0" y="937679"/>
            <a:chExt cx="1151467" cy="362904"/>
          </a:xfrm>
          <a:solidFill>
            <a:srgbClr val="FCC124"/>
          </a:solidFill>
        </p:grpSpPr>
        <p:sp>
          <p:nvSpPr>
            <p:cNvPr id="45" name="矩形 44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rgbClr val="FFFFFF">
                <a:alpha val="5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0" y="992806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目录</a:t>
              </a: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-305747" y="1920090"/>
            <a:ext cx="1427147" cy="362904"/>
            <a:chOff x="0" y="1377583"/>
            <a:chExt cx="1151467" cy="362904"/>
          </a:xfrm>
        </p:grpSpPr>
        <p:sp>
          <p:nvSpPr>
            <p:cNvPr id="48" name="矩形 47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0" y="143271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图形效果</a:t>
              </a: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-305747" y="2369080"/>
            <a:ext cx="1427147" cy="362904"/>
            <a:chOff x="0" y="1825991"/>
            <a:chExt cx="1151467" cy="362904"/>
          </a:xfrm>
        </p:grpSpPr>
        <p:sp>
          <p:nvSpPr>
            <p:cNvPr id="56" name="矩形 55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0" y="1881118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动态绘制</a:t>
              </a:r>
            </a:p>
          </p:txBody>
        </p:sp>
      </p:grpSp>
      <p:grpSp>
        <p:nvGrpSpPr>
          <p:cNvPr id="58" name="组 57"/>
          <p:cNvGrpSpPr/>
          <p:nvPr/>
        </p:nvGrpSpPr>
        <p:grpSpPr>
          <a:xfrm>
            <a:off x="-85605" y="2818070"/>
            <a:ext cx="1427147" cy="362904"/>
            <a:chOff x="0" y="2279893"/>
            <a:chExt cx="1151467" cy="362904"/>
          </a:xfrm>
        </p:grpSpPr>
        <p:sp>
          <p:nvSpPr>
            <p:cNvPr id="59" name="矩形 58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0" y="233502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图像效果</a:t>
              </a: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-305747" y="3267061"/>
            <a:ext cx="1427147" cy="362904"/>
            <a:chOff x="0" y="2733640"/>
            <a:chExt cx="1151467" cy="362904"/>
          </a:xfrm>
        </p:grpSpPr>
        <p:sp>
          <p:nvSpPr>
            <p:cNvPr id="63" name="矩形 62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0" y="2788767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chemeClr val="bg1"/>
                  </a:solidFill>
                  <a:latin typeface="Arial"/>
                  <a:cs typeface="Arial"/>
                </a:rPr>
                <a:t>图像压缩</a:t>
              </a:r>
            </a:p>
          </p:txBody>
        </p:sp>
      </p:grpSp>
      <p:grpSp>
        <p:nvGrpSpPr>
          <p:cNvPr id="67" name="组 7">
            <a:extLst>
              <a:ext uri="{FF2B5EF4-FFF2-40B4-BE49-F238E27FC236}">
                <a16:creationId xmlns:a16="http://schemas.microsoft.com/office/drawing/2014/main" id="{2EE291C3-1BFF-064C-B9F3-A6E0549337A2}"/>
              </a:ext>
            </a:extLst>
          </p:cNvPr>
          <p:cNvGrpSpPr/>
          <p:nvPr/>
        </p:nvGrpSpPr>
        <p:grpSpPr>
          <a:xfrm>
            <a:off x="61651" y="93268"/>
            <a:ext cx="1467068" cy="731255"/>
            <a:chOff x="1561855" y="136620"/>
            <a:chExt cx="1467068" cy="790806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4010E7A-E004-D046-A88C-67F621445041}"/>
                </a:ext>
              </a:extLst>
            </p:cNvPr>
            <p:cNvSpPr txBox="1"/>
            <p:nvPr/>
          </p:nvSpPr>
          <p:spPr>
            <a:xfrm>
              <a:off x="1576591" y="136620"/>
              <a:ext cx="121058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CC124"/>
                  </a:solidFill>
                  <a:latin typeface="Arial"/>
                  <a:cs typeface="Arial"/>
                </a:rPr>
                <a:t>图像效果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A263D2A-A5FF-2249-957C-1170A2E9CD08}"/>
                </a:ext>
              </a:extLst>
            </p:cNvPr>
            <p:cNvSpPr txBox="1"/>
            <p:nvPr/>
          </p:nvSpPr>
          <p:spPr>
            <a:xfrm>
              <a:off x="1561855" y="494732"/>
              <a:ext cx="146706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FFFFF"/>
                  </a:solidFill>
                  <a:latin typeface="Arial"/>
                  <a:cs typeface="Arial"/>
                </a:rPr>
                <a:t>卷积的概念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5A4E074-26F1-C34C-BF65-397B1B092ED2}"/>
                  </a:ext>
                </a:extLst>
              </p:cNvPr>
              <p:cNvSpPr txBox="1"/>
              <p:nvPr/>
            </p:nvSpPr>
            <p:spPr>
              <a:xfrm>
                <a:off x="2080726" y="1298271"/>
                <a:ext cx="4982547" cy="8392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kumimoji="1" lang="en-US" altLang="zh-CN" sz="20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CN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r>
                        <a:rPr kumimoji="1" lang="en-US" altLang="zh-C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kumimoji="1" lang="en-US" altLang="zh-C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sz="20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1"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45A4E074-26F1-C34C-BF65-397B1B092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726" y="1298271"/>
                <a:ext cx="4982547" cy="839269"/>
              </a:xfrm>
              <a:prstGeom prst="rect">
                <a:avLst/>
              </a:prstGeom>
              <a:blipFill>
                <a:blip r:embed="rId2"/>
                <a:stretch>
                  <a:fillRect t="-117910" b="-179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>
            <a:extLst>
              <a:ext uri="{FF2B5EF4-FFF2-40B4-BE49-F238E27FC236}">
                <a16:creationId xmlns:a16="http://schemas.microsoft.com/office/drawing/2014/main" id="{B61A47CF-00A7-CB4C-BD9D-D02B288EC471}"/>
              </a:ext>
            </a:extLst>
          </p:cNvPr>
          <p:cNvSpPr/>
          <p:nvPr/>
        </p:nvSpPr>
        <p:spPr>
          <a:xfrm>
            <a:off x="1679510" y="845929"/>
            <a:ext cx="6372808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noProof="0" dirty="0">
                <a:solidFill>
                  <a:schemeClr val="bg1"/>
                </a:solidFill>
                <a:latin typeface="+mn-ea"/>
              </a:rPr>
              <a:t>最开始出现在信号处理和线性系统中。</a:t>
            </a: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两个变量在某范围内相乘后求和的结果：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2626A88-9FF0-874A-898D-4999277697BF}"/>
              </a:ext>
            </a:extLst>
          </p:cNvPr>
          <p:cNvSpPr/>
          <p:nvPr/>
        </p:nvSpPr>
        <p:spPr>
          <a:xfrm>
            <a:off x="1679510" y="2283628"/>
            <a:ext cx="5383763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noProof="0" dirty="0">
                <a:solidFill>
                  <a:schemeClr val="bg1"/>
                </a:solidFill>
                <a:latin typeface="+mn-ea"/>
              </a:rPr>
              <a:t>将数字图像看作离散的二维信号，利用卷积核在图像上</a:t>
            </a:r>
            <a:r>
              <a:rPr lang="zh-CN" altLang="en-US" sz="1400" b="1" i="1" kern="0" noProof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ea"/>
              </a:rPr>
              <a:t>“</a:t>
            </a:r>
            <a:r>
              <a:rPr lang="zh-CN" altLang="en-US" b="1" i="1" kern="0" noProof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ea"/>
              </a:rPr>
              <a:t>滑动</a:t>
            </a:r>
            <a:r>
              <a:rPr lang="zh-CN" altLang="en-US" sz="1400" b="1" i="1" kern="0" noProof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ea"/>
              </a:rPr>
              <a:t>”</a:t>
            </a:r>
            <a:endParaRPr lang="en-US" altLang="zh-CN" sz="1400" i="1" kern="0" noProof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65A98B-5554-EB4A-A15C-0DF0ACC2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410" y="1975217"/>
            <a:ext cx="4558557" cy="37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76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2" grpId="0"/>
      <p:bldP spid="7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 40"/>
          <p:cNvGrpSpPr/>
          <p:nvPr/>
        </p:nvGrpSpPr>
        <p:grpSpPr>
          <a:xfrm>
            <a:off x="-305747" y="1471100"/>
            <a:ext cx="1427147" cy="362904"/>
            <a:chOff x="0" y="937679"/>
            <a:chExt cx="1151467" cy="362904"/>
          </a:xfrm>
          <a:solidFill>
            <a:srgbClr val="FCC124"/>
          </a:solidFill>
        </p:grpSpPr>
        <p:sp>
          <p:nvSpPr>
            <p:cNvPr id="45" name="矩形 44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rgbClr val="FFFFFF">
                <a:alpha val="5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0" y="992806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目录</a:t>
              </a: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-305747" y="1920090"/>
            <a:ext cx="1427147" cy="362904"/>
            <a:chOff x="0" y="1377583"/>
            <a:chExt cx="1151467" cy="362904"/>
          </a:xfrm>
        </p:grpSpPr>
        <p:sp>
          <p:nvSpPr>
            <p:cNvPr id="48" name="矩形 47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0" y="143271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图形效果</a:t>
              </a: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-305747" y="2369080"/>
            <a:ext cx="1427147" cy="362904"/>
            <a:chOff x="0" y="1825991"/>
            <a:chExt cx="1151467" cy="362904"/>
          </a:xfrm>
        </p:grpSpPr>
        <p:sp>
          <p:nvSpPr>
            <p:cNvPr id="56" name="矩形 55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0" y="1881118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动态绘制</a:t>
              </a:r>
            </a:p>
          </p:txBody>
        </p:sp>
      </p:grpSp>
      <p:grpSp>
        <p:nvGrpSpPr>
          <p:cNvPr id="58" name="组 57"/>
          <p:cNvGrpSpPr/>
          <p:nvPr/>
        </p:nvGrpSpPr>
        <p:grpSpPr>
          <a:xfrm>
            <a:off x="-85605" y="2818070"/>
            <a:ext cx="1427147" cy="362904"/>
            <a:chOff x="0" y="2279893"/>
            <a:chExt cx="1151467" cy="362904"/>
          </a:xfrm>
        </p:grpSpPr>
        <p:sp>
          <p:nvSpPr>
            <p:cNvPr id="59" name="矩形 58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0" y="233502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图像效果</a:t>
              </a: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-305747" y="3267061"/>
            <a:ext cx="1427147" cy="362904"/>
            <a:chOff x="0" y="2733640"/>
            <a:chExt cx="1151467" cy="362904"/>
          </a:xfrm>
        </p:grpSpPr>
        <p:sp>
          <p:nvSpPr>
            <p:cNvPr id="63" name="矩形 62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0" y="2788767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chemeClr val="bg1"/>
                  </a:solidFill>
                  <a:latin typeface="Arial"/>
                  <a:cs typeface="Arial"/>
                </a:rPr>
                <a:t>图像压缩</a:t>
              </a:r>
            </a:p>
          </p:txBody>
        </p:sp>
      </p:grpSp>
      <p:grpSp>
        <p:nvGrpSpPr>
          <p:cNvPr id="67" name="组 7">
            <a:extLst>
              <a:ext uri="{FF2B5EF4-FFF2-40B4-BE49-F238E27FC236}">
                <a16:creationId xmlns:a16="http://schemas.microsoft.com/office/drawing/2014/main" id="{2EE291C3-1BFF-064C-B9F3-A6E0549337A2}"/>
              </a:ext>
            </a:extLst>
          </p:cNvPr>
          <p:cNvGrpSpPr/>
          <p:nvPr/>
        </p:nvGrpSpPr>
        <p:grpSpPr>
          <a:xfrm>
            <a:off x="61651" y="93268"/>
            <a:ext cx="2023311" cy="731255"/>
            <a:chOff x="1561855" y="136620"/>
            <a:chExt cx="2023311" cy="790806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4010E7A-E004-D046-A88C-67F621445041}"/>
                </a:ext>
              </a:extLst>
            </p:cNvPr>
            <p:cNvSpPr txBox="1"/>
            <p:nvPr/>
          </p:nvSpPr>
          <p:spPr>
            <a:xfrm>
              <a:off x="1576591" y="136620"/>
              <a:ext cx="121058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CC124"/>
                  </a:solidFill>
                  <a:latin typeface="Arial"/>
                  <a:cs typeface="Arial"/>
                </a:rPr>
                <a:t>图像效果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A263D2A-A5FF-2249-957C-1170A2E9CD08}"/>
                </a:ext>
              </a:extLst>
            </p:cNvPr>
            <p:cNvSpPr txBox="1"/>
            <p:nvPr/>
          </p:nvSpPr>
          <p:spPr>
            <a:xfrm>
              <a:off x="1561855" y="494732"/>
              <a:ext cx="2023311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FFFFF"/>
                  </a:solidFill>
                  <a:latin typeface="Arial"/>
                  <a:cs typeface="Arial"/>
                </a:rPr>
                <a:t>卷积的边界处理</a:t>
              </a: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1A56374A-14C5-BE47-A1EF-BB09F395865F}"/>
              </a:ext>
            </a:extLst>
          </p:cNvPr>
          <p:cNvSpPr/>
          <p:nvPr/>
        </p:nvSpPr>
        <p:spPr>
          <a:xfrm>
            <a:off x="1544823" y="1045062"/>
            <a:ext cx="3872204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noProof="0" dirty="0">
                <a:solidFill>
                  <a:schemeClr val="bg1"/>
                </a:solidFill>
                <a:latin typeface="+mn-ea"/>
              </a:rPr>
              <a:t>思考</a:t>
            </a: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：图像四个边界上的</a:t>
            </a:r>
            <a:r>
              <a:rPr lang="zh-CN" altLang="en-US" sz="1400" kern="0">
                <a:solidFill>
                  <a:schemeClr val="bg1"/>
                </a:solidFill>
                <a:latin typeface="+mn-ea"/>
              </a:rPr>
              <a:t>卷积值如何计算？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9F0C933-E085-3248-9357-AE3A3B224F61}"/>
              </a:ext>
            </a:extLst>
          </p:cNvPr>
          <p:cNvSpPr/>
          <p:nvPr/>
        </p:nvSpPr>
        <p:spPr>
          <a:xfrm>
            <a:off x="6005667" y="1045062"/>
            <a:ext cx="1073020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原始图像：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4EC0E8-083C-6346-81D3-CCE8C32E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687" y="855934"/>
            <a:ext cx="819260" cy="819260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760B6A8C-C4B1-7447-A814-5784B3C09955}"/>
              </a:ext>
            </a:extLst>
          </p:cNvPr>
          <p:cNvSpPr/>
          <p:nvPr/>
        </p:nvSpPr>
        <p:spPr>
          <a:xfrm>
            <a:off x="1548452" y="1802670"/>
            <a:ext cx="1073020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补零填充：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C61791B-1222-D54F-AACB-AC76851D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642" y="1857709"/>
            <a:ext cx="1496712" cy="1470104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D1B7F60B-3EB1-9443-B5F8-EEFC5752976F}"/>
              </a:ext>
            </a:extLst>
          </p:cNvPr>
          <p:cNvSpPr/>
          <p:nvPr/>
        </p:nvSpPr>
        <p:spPr>
          <a:xfrm>
            <a:off x="4199960" y="1753233"/>
            <a:ext cx="1361416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边界复制填充：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FBA3BA7-8947-1341-BCDA-CBDDF6AE4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321" y="1822065"/>
            <a:ext cx="1493366" cy="1500124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231EDE06-3D7D-1748-9401-3696473C9C97}"/>
              </a:ext>
            </a:extLst>
          </p:cNvPr>
          <p:cNvSpPr/>
          <p:nvPr/>
        </p:nvSpPr>
        <p:spPr>
          <a:xfrm>
            <a:off x="1542905" y="3408251"/>
            <a:ext cx="1033557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镜像填充：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A49B8C-9546-9140-BA78-E7BD52ACF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643" y="3445298"/>
            <a:ext cx="1496712" cy="1483467"/>
          </a:xfrm>
          <a:prstGeom prst="rect">
            <a:avLst/>
          </a:prstGeom>
        </p:spPr>
      </p:pic>
      <p:sp>
        <p:nvSpPr>
          <p:cNvPr id="37" name="矩形 36">
            <a:extLst>
              <a:ext uri="{FF2B5EF4-FFF2-40B4-BE49-F238E27FC236}">
                <a16:creationId xmlns:a16="http://schemas.microsoft.com/office/drawing/2014/main" id="{0B4D8045-C8C5-BD49-A6CB-4BB547CE867B}"/>
              </a:ext>
            </a:extLst>
          </p:cNvPr>
          <p:cNvSpPr/>
          <p:nvPr/>
        </p:nvSpPr>
        <p:spPr>
          <a:xfrm>
            <a:off x="4722055" y="3408251"/>
            <a:ext cx="857412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块填充：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46E5157-1865-1943-AD1A-F3FD8243D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322" y="3445299"/>
            <a:ext cx="1493366" cy="149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8" grpId="0"/>
      <p:bldP spid="31" grpId="0"/>
      <p:bldP spid="34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15">
            <a:extLst>
              <a:ext uri="{FF2B5EF4-FFF2-40B4-BE49-F238E27FC236}">
                <a16:creationId xmlns:a16="http://schemas.microsoft.com/office/drawing/2014/main" id="{99A454A3-8A63-604F-8622-29F51AC1A79F}"/>
              </a:ext>
            </a:extLst>
          </p:cNvPr>
          <p:cNvGrpSpPr/>
          <p:nvPr/>
        </p:nvGrpSpPr>
        <p:grpSpPr>
          <a:xfrm>
            <a:off x="5099774" y="3104401"/>
            <a:ext cx="903283" cy="982864"/>
            <a:chOff x="5107213" y="2850599"/>
            <a:chExt cx="749300" cy="788988"/>
          </a:xfrm>
          <a:solidFill>
            <a:schemeClr val="bg1"/>
          </a:solidFill>
        </p:grpSpPr>
        <p:sp>
          <p:nvSpPr>
            <p:cNvPr id="5" name="Freeform 183">
              <a:extLst>
                <a:ext uri="{FF2B5EF4-FFF2-40B4-BE49-F238E27FC236}">
                  <a16:creationId xmlns:a16="http://schemas.microsoft.com/office/drawing/2014/main" id="{C4D60E93-1EDB-224A-8EBF-0D7A87C5C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6763" y="2850599"/>
              <a:ext cx="330200" cy="385763"/>
            </a:xfrm>
            <a:custGeom>
              <a:avLst/>
              <a:gdLst>
                <a:gd name="T0" fmla="*/ 104 w 208"/>
                <a:gd name="T1" fmla="*/ 0 h 243"/>
                <a:gd name="T2" fmla="*/ 128 w 208"/>
                <a:gd name="T3" fmla="*/ 3 h 243"/>
                <a:gd name="T4" fmla="*/ 150 w 208"/>
                <a:gd name="T5" fmla="*/ 11 h 243"/>
                <a:gd name="T6" fmla="*/ 170 w 208"/>
                <a:gd name="T7" fmla="*/ 24 h 243"/>
                <a:gd name="T8" fmla="*/ 186 w 208"/>
                <a:gd name="T9" fmla="*/ 41 h 243"/>
                <a:gd name="T10" fmla="*/ 198 w 208"/>
                <a:gd name="T11" fmla="*/ 62 h 243"/>
                <a:gd name="T12" fmla="*/ 205 w 208"/>
                <a:gd name="T13" fmla="*/ 86 h 243"/>
                <a:gd name="T14" fmla="*/ 208 w 208"/>
                <a:gd name="T15" fmla="*/ 113 h 243"/>
                <a:gd name="T16" fmla="*/ 205 w 208"/>
                <a:gd name="T17" fmla="*/ 141 h 243"/>
                <a:gd name="T18" fmla="*/ 198 w 208"/>
                <a:gd name="T19" fmla="*/ 168 h 243"/>
                <a:gd name="T20" fmla="*/ 186 w 208"/>
                <a:gd name="T21" fmla="*/ 191 h 243"/>
                <a:gd name="T22" fmla="*/ 170 w 208"/>
                <a:gd name="T23" fmla="*/ 212 h 243"/>
                <a:gd name="T24" fmla="*/ 150 w 208"/>
                <a:gd name="T25" fmla="*/ 228 h 243"/>
                <a:gd name="T26" fmla="*/ 128 w 208"/>
                <a:gd name="T27" fmla="*/ 239 h 243"/>
                <a:gd name="T28" fmla="*/ 104 w 208"/>
                <a:gd name="T29" fmla="*/ 243 h 243"/>
                <a:gd name="T30" fmla="*/ 80 w 208"/>
                <a:gd name="T31" fmla="*/ 239 h 243"/>
                <a:gd name="T32" fmla="*/ 58 w 208"/>
                <a:gd name="T33" fmla="*/ 228 h 243"/>
                <a:gd name="T34" fmla="*/ 39 w 208"/>
                <a:gd name="T35" fmla="*/ 212 h 243"/>
                <a:gd name="T36" fmla="*/ 22 w 208"/>
                <a:gd name="T37" fmla="*/ 191 h 243"/>
                <a:gd name="T38" fmla="*/ 10 w 208"/>
                <a:gd name="T39" fmla="*/ 168 h 243"/>
                <a:gd name="T40" fmla="*/ 2 w 208"/>
                <a:gd name="T41" fmla="*/ 141 h 243"/>
                <a:gd name="T42" fmla="*/ 0 w 208"/>
                <a:gd name="T43" fmla="*/ 113 h 243"/>
                <a:gd name="T44" fmla="*/ 2 w 208"/>
                <a:gd name="T45" fmla="*/ 86 h 243"/>
                <a:gd name="T46" fmla="*/ 10 w 208"/>
                <a:gd name="T47" fmla="*/ 62 h 243"/>
                <a:gd name="T48" fmla="*/ 22 w 208"/>
                <a:gd name="T49" fmla="*/ 41 h 243"/>
                <a:gd name="T50" fmla="*/ 39 w 208"/>
                <a:gd name="T51" fmla="*/ 24 h 243"/>
                <a:gd name="T52" fmla="*/ 58 w 208"/>
                <a:gd name="T53" fmla="*/ 11 h 243"/>
                <a:gd name="T54" fmla="*/ 80 w 208"/>
                <a:gd name="T55" fmla="*/ 3 h 243"/>
                <a:gd name="T56" fmla="*/ 104 w 208"/>
                <a:gd name="T57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8" h="243">
                  <a:moveTo>
                    <a:pt x="104" y="0"/>
                  </a:moveTo>
                  <a:lnTo>
                    <a:pt x="128" y="3"/>
                  </a:lnTo>
                  <a:lnTo>
                    <a:pt x="150" y="11"/>
                  </a:lnTo>
                  <a:lnTo>
                    <a:pt x="170" y="24"/>
                  </a:lnTo>
                  <a:lnTo>
                    <a:pt x="186" y="41"/>
                  </a:lnTo>
                  <a:lnTo>
                    <a:pt x="198" y="62"/>
                  </a:lnTo>
                  <a:lnTo>
                    <a:pt x="205" y="86"/>
                  </a:lnTo>
                  <a:lnTo>
                    <a:pt x="208" y="113"/>
                  </a:lnTo>
                  <a:lnTo>
                    <a:pt x="205" y="141"/>
                  </a:lnTo>
                  <a:lnTo>
                    <a:pt x="198" y="168"/>
                  </a:lnTo>
                  <a:lnTo>
                    <a:pt x="186" y="191"/>
                  </a:lnTo>
                  <a:lnTo>
                    <a:pt x="170" y="212"/>
                  </a:lnTo>
                  <a:lnTo>
                    <a:pt x="150" y="228"/>
                  </a:lnTo>
                  <a:lnTo>
                    <a:pt x="128" y="239"/>
                  </a:lnTo>
                  <a:lnTo>
                    <a:pt x="104" y="243"/>
                  </a:lnTo>
                  <a:lnTo>
                    <a:pt x="80" y="239"/>
                  </a:lnTo>
                  <a:lnTo>
                    <a:pt x="58" y="228"/>
                  </a:lnTo>
                  <a:lnTo>
                    <a:pt x="39" y="212"/>
                  </a:lnTo>
                  <a:lnTo>
                    <a:pt x="22" y="191"/>
                  </a:lnTo>
                  <a:lnTo>
                    <a:pt x="10" y="168"/>
                  </a:lnTo>
                  <a:lnTo>
                    <a:pt x="2" y="141"/>
                  </a:lnTo>
                  <a:lnTo>
                    <a:pt x="0" y="113"/>
                  </a:lnTo>
                  <a:lnTo>
                    <a:pt x="2" y="86"/>
                  </a:lnTo>
                  <a:lnTo>
                    <a:pt x="10" y="62"/>
                  </a:lnTo>
                  <a:lnTo>
                    <a:pt x="22" y="41"/>
                  </a:lnTo>
                  <a:lnTo>
                    <a:pt x="39" y="24"/>
                  </a:lnTo>
                  <a:lnTo>
                    <a:pt x="58" y="11"/>
                  </a:lnTo>
                  <a:lnTo>
                    <a:pt x="80" y="3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184">
              <a:extLst>
                <a:ext uri="{FF2B5EF4-FFF2-40B4-BE49-F238E27FC236}">
                  <a16:creationId xmlns:a16="http://schemas.microsoft.com/office/drawing/2014/main" id="{2872F421-B5BE-FD45-8BD5-FA0F40235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7213" y="3268112"/>
              <a:ext cx="749300" cy="371475"/>
            </a:xfrm>
            <a:custGeom>
              <a:avLst/>
              <a:gdLst>
                <a:gd name="T0" fmla="*/ 169 w 472"/>
                <a:gd name="T1" fmla="*/ 0 h 234"/>
                <a:gd name="T2" fmla="*/ 235 w 472"/>
                <a:gd name="T3" fmla="*/ 197 h 234"/>
                <a:gd name="T4" fmla="*/ 303 w 472"/>
                <a:gd name="T5" fmla="*/ 0 h 234"/>
                <a:gd name="T6" fmla="*/ 335 w 472"/>
                <a:gd name="T7" fmla="*/ 2 h 234"/>
                <a:gd name="T8" fmla="*/ 363 w 472"/>
                <a:gd name="T9" fmla="*/ 11 h 234"/>
                <a:gd name="T10" fmla="*/ 388 w 472"/>
                <a:gd name="T11" fmla="*/ 26 h 234"/>
                <a:gd name="T12" fmla="*/ 410 w 472"/>
                <a:gd name="T13" fmla="*/ 44 h 234"/>
                <a:gd name="T14" fmla="*/ 429 w 472"/>
                <a:gd name="T15" fmla="*/ 68 h 234"/>
                <a:gd name="T16" fmla="*/ 444 w 472"/>
                <a:gd name="T17" fmla="*/ 96 h 234"/>
                <a:gd name="T18" fmla="*/ 456 w 472"/>
                <a:gd name="T19" fmla="*/ 126 h 234"/>
                <a:gd name="T20" fmla="*/ 465 w 472"/>
                <a:gd name="T21" fmla="*/ 161 h 234"/>
                <a:gd name="T22" fmla="*/ 471 w 472"/>
                <a:gd name="T23" fmla="*/ 196 h 234"/>
                <a:gd name="T24" fmla="*/ 472 w 472"/>
                <a:gd name="T25" fmla="*/ 234 h 234"/>
                <a:gd name="T26" fmla="*/ 0 w 472"/>
                <a:gd name="T27" fmla="*/ 234 h 234"/>
                <a:gd name="T28" fmla="*/ 2 w 472"/>
                <a:gd name="T29" fmla="*/ 196 h 234"/>
                <a:gd name="T30" fmla="*/ 8 w 472"/>
                <a:gd name="T31" fmla="*/ 161 h 234"/>
                <a:gd name="T32" fmla="*/ 16 w 472"/>
                <a:gd name="T33" fmla="*/ 126 h 234"/>
                <a:gd name="T34" fmla="*/ 29 w 472"/>
                <a:gd name="T35" fmla="*/ 96 h 234"/>
                <a:gd name="T36" fmla="*/ 43 w 472"/>
                <a:gd name="T37" fmla="*/ 68 h 234"/>
                <a:gd name="T38" fmla="*/ 63 w 472"/>
                <a:gd name="T39" fmla="*/ 44 h 234"/>
                <a:gd name="T40" fmla="*/ 84 w 472"/>
                <a:gd name="T41" fmla="*/ 26 h 234"/>
                <a:gd name="T42" fmla="*/ 109 w 472"/>
                <a:gd name="T43" fmla="*/ 11 h 234"/>
                <a:gd name="T44" fmla="*/ 138 w 472"/>
                <a:gd name="T45" fmla="*/ 2 h 234"/>
                <a:gd name="T46" fmla="*/ 169 w 472"/>
                <a:gd name="T47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2" h="234">
                  <a:moveTo>
                    <a:pt x="169" y="0"/>
                  </a:moveTo>
                  <a:lnTo>
                    <a:pt x="235" y="197"/>
                  </a:lnTo>
                  <a:lnTo>
                    <a:pt x="303" y="0"/>
                  </a:lnTo>
                  <a:lnTo>
                    <a:pt x="335" y="2"/>
                  </a:lnTo>
                  <a:lnTo>
                    <a:pt x="363" y="11"/>
                  </a:lnTo>
                  <a:lnTo>
                    <a:pt x="388" y="26"/>
                  </a:lnTo>
                  <a:lnTo>
                    <a:pt x="410" y="44"/>
                  </a:lnTo>
                  <a:lnTo>
                    <a:pt x="429" y="68"/>
                  </a:lnTo>
                  <a:lnTo>
                    <a:pt x="444" y="96"/>
                  </a:lnTo>
                  <a:lnTo>
                    <a:pt x="456" y="126"/>
                  </a:lnTo>
                  <a:lnTo>
                    <a:pt x="465" y="161"/>
                  </a:lnTo>
                  <a:lnTo>
                    <a:pt x="471" y="196"/>
                  </a:lnTo>
                  <a:lnTo>
                    <a:pt x="472" y="234"/>
                  </a:lnTo>
                  <a:lnTo>
                    <a:pt x="0" y="234"/>
                  </a:lnTo>
                  <a:lnTo>
                    <a:pt x="2" y="196"/>
                  </a:lnTo>
                  <a:lnTo>
                    <a:pt x="8" y="161"/>
                  </a:lnTo>
                  <a:lnTo>
                    <a:pt x="16" y="126"/>
                  </a:lnTo>
                  <a:lnTo>
                    <a:pt x="29" y="96"/>
                  </a:lnTo>
                  <a:lnTo>
                    <a:pt x="43" y="68"/>
                  </a:lnTo>
                  <a:lnTo>
                    <a:pt x="63" y="44"/>
                  </a:lnTo>
                  <a:lnTo>
                    <a:pt x="84" y="26"/>
                  </a:lnTo>
                  <a:lnTo>
                    <a:pt x="109" y="11"/>
                  </a:lnTo>
                  <a:lnTo>
                    <a:pt x="138" y="2"/>
                  </a:lnTo>
                  <a:lnTo>
                    <a:pt x="1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185">
              <a:extLst>
                <a:ext uri="{FF2B5EF4-FFF2-40B4-BE49-F238E27FC236}">
                  <a16:creationId xmlns:a16="http://schemas.microsoft.com/office/drawing/2014/main" id="{AEE87C1E-0574-BF46-845C-C6082C72A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4713" y="3264937"/>
              <a:ext cx="114300" cy="236538"/>
            </a:xfrm>
            <a:custGeom>
              <a:avLst/>
              <a:gdLst>
                <a:gd name="T0" fmla="*/ 36 w 72"/>
                <a:gd name="T1" fmla="*/ 0 h 149"/>
                <a:gd name="T2" fmla="*/ 72 w 72"/>
                <a:gd name="T3" fmla="*/ 37 h 149"/>
                <a:gd name="T4" fmla="*/ 36 w 72"/>
                <a:gd name="T5" fmla="*/ 149 h 149"/>
                <a:gd name="T6" fmla="*/ 0 w 72"/>
                <a:gd name="T7" fmla="*/ 37 h 149"/>
                <a:gd name="T8" fmla="*/ 36 w 72"/>
                <a:gd name="T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49">
                  <a:moveTo>
                    <a:pt x="36" y="0"/>
                  </a:moveTo>
                  <a:lnTo>
                    <a:pt x="72" y="37"/>
                  </a:lnTo>
                  <a:lnTo>
                    <a:pt x="36" y="149"/>
                  </a:lnTo>
                  <a:lnTo>
                    <a:pt x="0" y="37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8" name="组合 26">
            <a:extLst>
              <a:ext uri="{FF2B5EF4-FFF2-40B4-BE49-F238E27FC236}">
                <a16:creationId xmlns:a16="http://schemas.microsoft.com/office/drawing/2014/main" id="{760716B7-9CE7-0B47-8E7C-CB1EF74918A2}"/>
              </a:ext>
            </a:extLst>
          </p:cNvPr>
          <p:cNvGrpSpPr/>
          <p:nvPr/>
        </p:nvGrpSpPr>
        <p:grpSpPr>
          <a:xfrm>
            <a:off x="5712169" y="2337783"/>
            <a:ext cx="1024530" cy="972288"/>
            <a:chOff x="7663892" y="3157836"/>
            <a:chExt cx="1225159" cy="1125145"/>
          </a:xfrm>
        </p:grpSpPr>
        <p:sp>
          <p:nvSpPr>
            <p:cNvPr id="9" name="Freeform 186">
              <a:extLst>
                <a:ext uri="{FF2B5EF4-FFF2-40B4-BE49-F238E27FC236}">
                  <a16:creationId xmlns:a16="http://schemas.microsoft.com/office/drawing/2014/main" id="{7703CCB6-39D1-794B-8D36-88041DE36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3892" y="3157836"/>
              <a:ext cx="1225159" cy="1125145"/>
            </a:xfrm>
            <a:custGeom>
              <a:avLst/>
              <a:gdLst>
                <a:gd name="T0" fmla="*/ 197 w 392"/>
                <a:gd name="T1" fmla="*/ 0 h 360"/>
                <a:gd name="T2" fmla="*/ 237 w 392"/>
                <a:gd name="T3" fmla="*/ 4 h 360"/>
                <a:gd name="T4" fmla="*/ 272 w 392"/>
                <a:gd name="T5" fmla="*/ 11 h 360"/>
                <a:gd name="T6" fmla="*/ 306 w 392"/>
                <a:gd name="T7" fmla="*/ 24 h 360"/>
                <a:gd name="T8" fmla="*/ 334 w 392"/>
                <a:gd name="T9" fmla="*/ 40 h 360"/>
                <a:gd name="T10" fmla="*/ 359 w 392"/>
                <a:gd name="T11" fmla="*/ 59 h 360"/>
                <a:gd name="T12" fmla="*/ 376 w 392"/>
                <a:gd name="T13" fmla="*/ 82 h 360"/>
                <a:gd name="T14" fmla="*/ 388 w 392"/>
                <a:gd name="T15" fmla="*/ 106 h 360"/>
                <a:gd name="T16" fmla="*/ 392 w 392"/>
                <a:gd name="T17" fmla="*/ 133 h 360"/>
                <a:gd name="T18" fmla="*/ 388 w 392"/>
                <a:gd name="T19" fmla="*/ 156 h 360"/>
                <a:gd name="T20" fmla="*/ 378 w 392"/>
                <a:gd name="T21" fmla="*/ 178 h 360"/>
                <a:gd name="T22" fmla="*/ 362 w 392"/>
                <a:gd name="T23" fmla="*/ 197 h 360"/>
                <a:gd name="T24" fmla="*/ 341 w 392"/>
                <a:gd name="T25" fmla="*/ 214 h 360"/>
                <a:gd name="T26" fmla="*/ 314 w 392"/>
                <a:gd name="T27" fmla="*/ 228 h 360"/>
                <a:gd name="T28" fmla="*/ 284 w 392"/>
                <a:gd name="T29" fmla="*/ 240 h 360"/>
                <a:gd name="T30" fmla="*/ 250 w 392"/>
                <a:gd name="T31" fmla="*/ 248 h 360"/>
                <a:gd name="T32" fmla="*/ 214 w 392"/>
                <a:gd name="T33" fmla="*/ 253 h 360"/>
                <a:gd name="T34" fmla="*/ 174 w 392"/>
                <a:gd name="T35" fmla="*/ 255 h 360"/>
                <a:gd name="T36" fmla="*/ 167 w 392"/>
                <a:gd name="T37" fmla="*/ 263 h 360"/>
                <a:gd name="T38" fmla="*/ 156 w 392"/>
                <a:gd name="T39" fmla="*/ 273 h 360"/>
                <a:gd name="T40" fmla="*/ 144 w 392"/>
                <a:gd name="T41" fmla="*/ 286 h 360"/>
                <a:gd name="T42" fmla="*/ 131 w 392"/>
                <a:gd name="T43" fmla="*/ 302 h 360"/>
                <a:gd name="T44" fmla="*/ 116 w 392"/>
                <a:gd name="T45" fmla="*/ 319 h 360"/>
                <a:gd name="T46" fmla="*/ 103 w 392"/>
                <a:gd name="T47" fmla="*/ 335 h 360"/>
                <a:gd name="T48" fmla="*/ 91 w 392"/>
                <a:gd name="T49" fmla="*/ 348 h 360"/>
                <a:gd name="T50" fmla="*/ 79 w 392"/>
                <a:gd name="T51" fmla="*/ 360 h 360"/>
                <a:gd name="T52" fmla="*/ 79 w 392"/>
                <a:gd name="T53" fmla="*/ 331 h 360"/>
                <a:gd name="T54" fmla="*/ 79 w 392"/>
                <a:gd name="T55" fmla="*/ 298 h 360"/>
                <a:gd name="T56" fmla="*/ 79 w 392"/>
                <a:gd name="T57" fmla="*/ 267 h 360"/>
                <a:gd name="T58" fmla="*/ 77 w 392"/>
                <a:gd name="T59" fmla="*/ 238 h 360"/>
                <a:gd name="T60" fmla="*/ 50 w 392"/>
                <a:gd name="T61" fmla="*/ 222 h 360"/>
                <a:gd name="T62" fmla="*/ 31 w 392"/>
                <a:gd name="T63" fmla="*/ 202 h 360"/>
                <a:gd name="T64" fmla="*/ 15 w 392"/>
                <a:gd name="T65" fmla="*/ 181 h 360"/>
                <a:gd name="T66" fmla="*/ 4 w 392"/>
                <a:gd name="T67" fmla="*/ 158 h 360"/>
                <a:gd name="T68" fmla="*/ 0 w 392"/>
                <a:gd name="T69" fmla="*/ 133 h 360"/>
                <a:gd name="T70" fmla="*/ 4 w 392"/>
                <a:gd name="T71" fmla="*/ 106 h 360"/>
                <a:gd name="T72" fmla="*/ 16 w 392"/>
                <a:gd name="T73" fmla="*/ 82 h 360"/>
                <a:gd name="T74" fmla="*/ 35 w 392"/>
                <a:gd name="T75" fmla="*/ 59 h 360"/>
                <a:gd name="T76" fmla="*/ 58 w 392"/>
                <a:gd name="T77" fmla="*/ 40 h 360"/>
                <a:gd name="T78" fmla="*/ 87 w 392"/>
                <a:gd name="T79" fmla="*/ 24 h 360"/>
                <a:gd name="T80" fmla="*/ 120 w 392"/>
                <a:gd name="T81" fmla="*/ 11 h 360"/>
                <a:gd name="T82" fmla="*/ 157 w 392"/>
                <a:gd name="T83" fmla="*/ 4 h 360"/>
                <a:gd name="T84" fmla="*/ 197 w 392"/>
                <a:gd name="T85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2" h="360">
                  <a:moveTo>
                    <a:pt x="197" y="0"/>
                  </a:moveTo>
                  <a:lnTo>
                    <a:pt x="237" y="4"/>
                  </a:lnTo>
                  <a:lnTo>
                    <a:pt x="272" y="11"/>
                  </a:lnTo>
                  <a:lnTo>
                    <a:pt x="306" y="24"/>
                  </a:lnTo>
                  <a:lnTo>
                    <a:pt x="334" y="40"/>
                  </a:lnTo>
                  <a:lnTo>
                    <a:pt x="359" y="59"/>
                  </a:lnTo>
                  <a:lnTo>
                    <a:pt x="376" y="82"/>
                  </a:lnTo>
                  <a:lnTo>
                    <a:pt x="388" y="106"/>
                  </a:lnTo>
                  <a:lnTo>
                    <a:pt x="392" y="133"/>
                  </a:lnTo>
                  <a:lnTo>
                    <a:pt x="388" y="156"/>
                  </a:lnTo>
                  <a:lnTo>
                    <a:pt x="378" y="178"/>
                  </a:lnTo>
                  <a:lnTo>
                    <a:pt x="362" y="197"/>
                  </a:lnTo>
                  <a:lnTo>
                    <a:pt x="341" y="214"/>
                  </a:lnTo>
                  <a:lnTo>
                    <a:pt x="314" y="228"/>
                  </a:lnTo>
                  <a:lnTo>
                    <a:pt x="284" y="240"/>
                  </a:lnTo>
                  <a:lnTo>
                    <a:pt x="250" y="248"/>
                  </a:lnTo>
                  <a:lnTo>
                    <a:pt x="214" y="253"/>
                  </a:lnTo>
                  <a:lnTo>
                    <a:pt x="174" y="255"/>
                  </a:lnTo>
                  <a:lnTo>
                    <a:pt x="167" y="263"/>
                  </a:lnTo>
                  <a:lnTo>
                    <a:pt x="156" y="273"/>
                  </a:lnTo>
                  <a:lnTo>
                    <a:pt x="144" y="286"/>
                  </a:lnTo>
                  <a:lnTo>
                    <a:pt x="131" y="302"/>
                  </a:lnTo>
                  <a:lnTo>
                    <a:pt x="116" y="319"/>
                  </a:lnTo>
                  <a:lnTo>
                    <a:pt x="103" y="335"/>
                  </a:lnTo>
                  <a:lnTo>
                    <a:pt x="91" y="348"/>
                  </a:lnTo>
                  <a:lnTo>
                    <a:pt x="79" y="360"/>
                  </a:lnTo>
                  <a:lnTo>
                    <a:pt x="79" y="331"/>
                  </a:lnTo>
                  <a:lnTo>
                    <a:pt x="79" y="298"/>
                  </a:lnTo>
                  <a:lnTo>
                    <a:pt x="79" y="267"/>
                  </a:lnTo>
                  <a:lnTo>
                    <a:pt x="77" y="238"/>
                  </a:lnTo>
                  <a:lnTo>
                    <a:pt x="50" y="222"/>
                  </a:lnTo>
                  <a:lnTo>
                    <a:pt x="31" y="202"/>
                  </a:lnTo>
                  <a:lnTo>
                    <a:pt x="15" y="181"/>
                  </a:lnTo>
                  <a:lnTo>
                    <a:pt x="4" y="158"/>
                  </a:lnTo>
                  <a:lnTo>
                    <a:pt x="0" y="133"/>
                  </a:lnTo>
                  <a:lnTo>
                    <a:pt x="4" y="106"/>
                  </a:lnTo>
                  <a:lnTo>
                    <a:pt x="16" y="82"/>
                  </a:lnTo>
                  <a:lnTo>
                    <a:pt x="35" y="59"/>
                  </a:lnTo>
                  <a:lnTo>
                    <a:pt x="58" y="40"/>
                  </a:lnTo>
                  <a:lnTo>
                    <a:pt x="87" y="24"/>
                  </a:lnTo>
                  <a:lnTo>
                    <a:pt x="120" y="11"/>
                  </a:lnTo>
                  <a:lnTo>
                    <a:pt x="157" y="4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grpSp>
          <p:nvGrpSpPr>
            <p:cNvPr id="10" name="组 21">
              <a:extLst>
                <a:ext uri="{FF2B5EF4-FFF2-40B4-BE49-F238E27FC236}">
                  <a16:creationId xmlns:a16="http://schemas.microsoft.com/office/drawing/2014/main" id="{87ED21BD-9BF9-754B-9561-63CA43930D08}"/>
                </a:ext>
              </a:extLst>
            </p:cNvPr>
            <p:cNvGrpSpPr/>
            <p:nvPr/>
          </p:nvGrpSpPr>
          <p:grpSpPr>
            <a:xfrm>
              <a:off x="8110233" y="3304298"/>
              <a:ext cx="322911" cy="467300"/>
              <a:chOff x="5924834" y="2336799"/>
              <a:chExt cx="223999" cy="324160"/>
            </a:xfrm>
          </p:grpSpPr>
          <p:sp>
            <p:nvSpPr>
              <p:cNvPr id="11" name="Freeform 187">
                <a:extLst>
                  <a:ext uri="{FF2B5EF4-FFF2-40B4-BE49-F238E27FC236}">
                    <a16:creationId xmlns:a16="http://schemas.microsoft.com/office/drawing/2014/main" id="{2263DF7E-B8B8-9E45-A56B-2F698859A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4834" y="2336799"/>
                <a:ext cx="223999" cy="233104"/>
              </a:xfrm>
              <a:custGeom>
                <a:avLst/>
                <a:gdLst>
                  <a:gd name="T0" fmla="*/ 63 w 123"/>
                  <a:gd name="T1" fmla="*/ 0 h 128"/>
                  <a:gd name="T2" fmla="*/ 79 w 123"/>
                  <a:gd name="T3" fmla="*/ 2 h 128"/>
                  <a:gd name="T4" fmla="*/ 94 w 123"/>
                  <a:gd name="T5" fmla="*/ 7 h 128"/>
                  <a:gd name="T6" fmla="*/ 105 w 123"/>
                  <a:gd name="T7" fmla="*/ 15 h 128"/>
                  <a:gd name="T8" fmla="*/ 115 w 123"/>
                  <a:gd name="T9" fmla="*/ 25 h 128"/>
                  <a:gd name="T10" fmla="*/ 121 w 123"/>
                  <a:gd name="T11" fmla="*/ 39 h 128"/>
                  <a:gd name="T12" fmla="*/ 123 w 123"/>
                  <a:gd name="T13" fmla="*/ 52 h 128"/>
                  <a:gd name="T14" fmla="*/ 120 w 123"/>
                  <a:gd name="T15" fmla="*/ 69 h 128"/>
                  <a:gd name="T16" fmla="*/ 111 w 123"/>
                  <a:gd name="T17" fmla="*/ 85 h 128"/>
                  <a:gd name="T18" fmla="*/ 95 w 123"/>
                  <a:gd name="T19" fmla="*/ 98 h 128"/>
                  <a:gd name="T20" fmla="*/ 88 w 123"/>
                  <a:gd name="T21" fmla="*/ 102 h 128"/>
                  <a:gd name="T22" fmla="*/ 84 w 123"/>
                  <a:gd name="T23" fmla="*/ 106 h 128"/>
                  <a:gd name="T24" fmla="*/ 82 w 123"/>
                  <a:gd name="T25" fmla="*/ 109 h 128"/>
                  <a:gd name="T26" fmla="*/ 79 w 123"/>
                  <a:gd name="T27" fmla="*/ 111 h 128"/>
                  <a:gd name="T28" fmla="*/ 78 w 123"/>
                  <a:gd name="T29" fmla="*/ 115 h 128"/>
                  <a:gd name="T30" fmla="*/ 76 w 123"/>
                  <a:gd name="T31" fmla="*/ 120 h 128"/>
                  <a:gd name="T32" fmla="*/ 76 w 123"/>
                  <a:gd name="T33" fmla="*/ 128 h 128"/>
                  <a:gd name="T34" fmla="*/ 43 w 123"/>
                  <a:gd name="T35" fmla="*/ 128 h 128"/>
                  <a:gd name="T36" fmla="*/ 43 w 123"/>
                  <a:gd name="T37" fmla="*/ 123 h 128"/>
                  <a:gd name="T38" fmla="*/ 45 w 123"/>
                  <a:gd name="T39" fmla="*/ 105 h 128"/>
                  <a:gd name="T40" fmla="*/ 47 w 123"/>
                  <a:gd name="T41" fmla="*/ 94 h 128"/>
                  <a:gd name="T42" fmla="*/ 50 w 123"/>
                  <a:gd name="T43" fmla="*/ 91 h 128"/>
                  <a:gd name="T44" fmla="*/ 54 w 123"/>
                  <a:gd name="T45" fmla="*/ 86 h 128"/>
                  <a:gd name="T46" fmla="*/ 59 w 123"/>
                  <a:gd name="T47" fmla="*/ 82 h 128"/>
                  <a:gd name="T48" fmla="*/ 67 w 123"/>
                  <a:gd name="T49" fmla="*/ 77 h 128"/>
                  <a:gd name="T50" fmla="*/ 71 w 123"/>
                  <a:gd name="T51" fmla="*/ 73 h 128"/>
                  <a:gd name="T52" fmla="*/ 75 w 123"/>
                  <a:gd name="T53" fmla="*/ 69 h 128"/>
                  <a:gd name="T54" fmla="*/ 78 w 123"/>
                  <a:gd name="T55" fmla="*/ 65 h 128"/>
                  <a:gd name="T56" fmla="*/ 80 w 123"/>
                  <a:gd name="T57" fmla="*/ 61 h 128"/>
                  <a:gd name="T58" fmla="*/ 80 w 123"/>
                  <a:gd name="T59" fmla="*/ 57 h 128"/>
                  <a:gd name="T60" fmla="*/ 82 w 123"/>
                  <a:gd name="T61" fmla="*/ 53 h 128"/>
                  <a:gd name="T62" fmla="*/ 80 w 123"/>
                  <a:gd name="T63" fmla="*/ 46 h 128"/>
                  <a:gd name="T64" fmla="*/ 79 w 123"/>
                  <a:gd name="T65" fmla="*/ 41 h 128"/>
                  <a:gd name="T66" fmla="*/ 75 w 123"/>
                  <a:gd name="T67" fmla="*/ 37 h 128"/>
                  <a:gd name="T68" fmla="*/ 71 w 123"/>
                  <a:gd name="T69" fmla="*/ 35 h 128"/>
                  <a:gd name="T70" fmla="*/ 66 w 123"/>
                  <a:gd name="T71" fmla="*/ 33 h 128"/>
                  <a:gd name="T72" fmla="*/ 61 w 123"/>
                  <a:gd name="T73" fmla="*/ 32 h 128"/>
                  <a:gd name="T74" fmla="*/ 50 w 123"/>
                  <a:gd name="T75" fmla="*/ 35 h 128"/>
                  <a:gd name="T76" fmla="*/ 43 w 123"/>
                  <a:gd name="T77" fmla="*/ 40 h 128"/>
                  <a:gd name="T78" fmla="*/ 38 w 123"/>
                  <a:gd name="T79" fmla="*/ 50 h 128"/>
                  <a:gd name="T80" fmla="*/ 36 w 123"/>
                  <a:gd name="T81" fmla="*/ 64 h 128"/>
                  <a:gd name="T82" fmla="*/ 0 w 123"/>
                  <a:gd name="T83" fmla="*/ 60 h 128"/>
                  <a:gd name="T84" fmla="*/ 4 w 123"/>
                  <a:gd name="T85" fmla="*/ 41 h 128"/>
                  <a:gd name="T86" fmla="*/ 12 w 123"/>
                  <a:gd name="T87" fmla="*/ 27 h 128"/>
                  <a:gd name="T88" fmla="*/ 21 w 123"/>
                  <a:gd name="T89" fmla="*/ 15 h 128"/>
                  <a:gd name="T90" fmla="*/ 33 w 123"/>
                  <a:gd name="T91" fmla="*/ 7 h 128"/>
                  <a:gd name="T92" fmla="*/ 47 w 123"/>
                  <a:gd name="T93" fmla="*/ 2 h 128"/>
                  <a:gd name="T94" fmla="*/ 63 w 123"/>
                  <a:gd name="T95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3" h="128">
                    <a:moveTo>
                      <a:pt x="63" y="0"/>
                    </a:moveTo>
                    <a:lnTo>
                      <a:pt x="79" y="2"/>
                    </a:lnTo>
                    <a:lnTo>
                      <a:pt x="94" y="7"/>
                    </a:lnTo>
                    <a:lnTo>
                      <a:pt x="105" y="15"/>
                    </a:lnTo>
                    <a:lnTo>
                      <a:pt x="115" y="25"/>
                    </a:lnTo>
                    <a:lnTo>
                      <a:pt x="121" y="39"/>
                    </a:lnTo>
                    <a:lnTo>
                      <a:pt x="123" y="52"/>
                    </a:lnTo>
                    <a:lnTo>
                      <a:pt x="120" y="69"/>
                    </a:lnTo>
                    <a:lnTo>
                      <a:pt x="111" y="85"/>
                    </a:lnTo>
                    <a:lnTo>
                      <a:pt x="95" y="98"/>
                    </a:lnTo>
                    <a:lnTo>
                      <a:pt x="88" y="102"/>
                    </a:lnTo>
                    <a:lnTo>
                      <a:pt x="84" y="106"/>
                    </a:lnTo>
                    <a:lnTo>
                      <a:pt x="82" y="109"/>
                    </a:lnTo>
                    <a:lnTo>
                      <a:pt x="79" y="111"/>
                    </a:lnTo>
                    <a:lnTo>
                      <a:pt x="78" y="115"/>
                    </a:lnTo>
                    <a:lnTo>
                      <a:pt x="76" y="120"/>
                    </a:lnTo>
                    <a:lnTo>
                      <a:pt x="76" y="128"/>
                    </a:lnTo>
                    <a:lnTo>
                      <a:pt x="43" y="128"/>
                    </a:lnTo>
                    <a:lnTo>
                      <a:pt x="43" y="123"/>
                    </a:lnTo>
                    <a:lnTo>
                      <a:pt x="45" y="105"/>
                    </a:lnTo>
                    <a:lnTo>
                      <a:pt x="47" y="94"/>
                    </a:lnTo>
                    <a:lnTo>
                      <a:pt x="50" y="91"/>
                    </a:lnTo>
                    <a:lnTo>
                      <a:pt x="54" y="86"/>
                    </a:lnTo>
                    <a:lnTo>
                      <a:pt x="59" y="82"/>
                    </a:lnTo>
                    <a:lnTo>
                      <a:pt x="67" y="77"/>
                    </a:lnTo>
                    <a:lnTo>
                      <a:pt x="71" y="73"/>
                    </a:lnTo>
                    <a:lnTo>
                      <a:pt x="75" y="69"/>
                    </a:lnTo>
                    <a:lnTo>
                      <a:pt x="78" y="65"/>
                    </a:lnTo>
                    <a:lnTo>
                      <a:pt x="80" y="61"/>
                    </a:lnTo>
                    <a:lnTo>
                      <a:pt x="80" y="57"/>
                    </a:lnTo>
                    <a:lnTo>
                      <a:pt x="82" y="53"/>
                    </a:lnTo>
                    <a:lnTo>
                      <a:pt x="80" y="46"/>
                    </a:lnTo>
                    <a:lnTo>
                      <a:pt x="79" y="41"/>
                    </a:lnTo>
                    <a:lnTo>
                      <a:pt x="75" y="37"/>
                    </a:lnTo>
                    <a:lnTo>
                      <a:pt x="71" y="35"/>
                    </a:lnTo>
                    <a:lnTo>
                      <a:pt x="66" y="33"/>
                    </a:lnTo>
                    <a:lnTo>
                      <a:pt x="61" y="32"/>
                    </a:lnTo>
                    <a:lnTo>
                      <a:pt x="50" y="35"/>
                    </a:lnTo>
                    <a:lnTo>
                      <a:pt x="43" y="40"/>
                    </a:lnTo>
                    <a:lnTo>
                      <a:pt x="38" y="50"/>
                    </a:lnTo>
                    <a:lnTo>
                      <a:pt x="36" y="64"/>
                    </a:lnTo>
                    <a:lnTo>
                      <a:pt x="0" y="60"/>
                    </a:lnTo>
                    <a:lnTo>
                      <a:pt x="4" y="41"/>
                    </a:lnTo>
                    <a:lnTo>
                      <a:pt x="12" y="27"/>
                    </a:lnTo>
                    <a:lnTo>
                      <a:pt x="21" y="15"/>
                    </a:lnTo>
                    <a:lnTo>
                      <a:pt x="33" y="7"/>
                    </a:lnTo>
                    <a:lnTo>
                      <a:pt x="47" y="2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Rectangle 188">
                <a:extLst>
                  <a:ext uri="{FF2B5EF4-FFF2-40B4-BE49-F238E27FC236}">
                    <a16:creationId xmlns:a16="http://schemas.microsoft.com/office/drawing/2014/main" id="{8374DA9F-2C03-414F-8E2A-B9BBA0A83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03142" y="2591756"/>
                <a:ext cx="72845" cy="69203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  <a:prstDash val="solid"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3" name="组合 14">
            <a:extLst>
              <a:ext uri="{FF2B5EF4-FFF2-40B4-BE49-F238E27FC236}">
                <a16:creationId xmlns:a16="http://schemas.microsoft.com/office/drawing/2014/main" id="{DF1F08EE-4777-1945-A3E2-EFAB883CA0F4}"/>
              </a:ext>
            </a:extLst>
          </p:cNvPr>
          <p:cNvGrpSpPr/>
          <p:nvPr/>
        </p:nvGrpSpPr>
        <p:grpSpPr>
          <a:xfrm>
            <a:off x="3750316" y="1162006"/>
            <a:ext cx="1826688" cy="1627274"/>
            <a:chOff x="5317859" y="1797211"/>
            <a:chExt cx="2184400" cy="1883103"/>
          </a:xfrm>
        </p:grpSpPr>
        <p:sp>
          <p:nvSpPr>
            <p:cNvPr id="14" name="六边形 13">
              <a:extLst>
                <a:ext uri="{FF2B5EF4-FFF2-40B4-BE49-F238E27FC236}">
                  <a16:creationId xmlns:a16="http://schemas.microsoft.com/office/drawing/2014/main" id="{F07CE3D8-7B2C-9C42-98E6-4CFF9BB56A5A}"/>
                </a:ext>
              </a:extLst>
            </p:cNvPr>
            <p:cNvSpPr/>
            <p:nvPr/>
          </p:nvSpPr>
          <p:spPr>
            <a:xfrm>
              <a:off x="5317859" y="1797211"/>
              <a:ext cx="2184400" cy="1883103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B9126A0-0D1E-C542-90B6-B3E53884F17A}"/>
                </a:ext>
              </a:extLst>
            </p:cNvPr>
            <p:cNvSpPr/>
            <p:nvPr/>
          </p:nvSpPr>
          <p:spPr>
            <a:xfrm>
              <a:off x="5614069" y="2488030"/>
              <a:ext cx="1564607" cy="771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67" b="1" i="0" u="none" strike="noStrike" kern="0" cap="none" spc="0" normalizeH="0" baseline="0" noProof="0" dirty="0">
                  <a:ln>
                    <a:noFill/>
                  </a:ln>
                  <a:solidFill>
                    <a:srgbClr val="222732"/>
                  </a:solidFill>
                  <a:effectLst/>
                  <a:uLnTx/>
                  <a:uFillTx/>
                  <a:latin typeface="+mn-ea"/>
                </a:rPr>
                <a:t>传统工具软件</a:t>
              </a:r>
              <a:endParaRPr kumimoji="0" lang="en-US" altLang="zh-CN" sz="1867" b="1" i="0" u="none" strike="noStrike" kern="0" cap="none" spc="0" normalizeH="0" baseline="0" noProof="0" dirty="0">
                <a:ln>
                  <a:noFill/>
                </a:ln>
                <a:solidFill>
                  <a:srgbClr val="222732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E4C2F3C-35A8-9E4C-8FD6-656723914528}"/>
              </a:ext>
            </a:extLst>
          </p:cNvPr>
          <p:cNvGrpSpPr/>
          <p:nvPr/>
        </p:nvGrpSpPr>
        <p:grpSpPr>
          <a:xfrm>
            <a:off x="5272558" y="294127"/>
            <a:ext cx="1826688" cy="1627274"/>
            <a:chOff x="7138194" y="792890"/>
            <a:chExt cx="2184400" cy="1883103"/>
          </a:xfrm>
        </p:grpSpPr>
        <p:sp>
          <p:nvSpPr>
            <p:cNvPr id="17" name="六边形 16">
              <a:extLst>
                <a:ext uri="{FF2B5EF4-FFF2-40B4-BE49-F238E27FC236}">
                  <a16:creationId xmlns:a16="http://schemas.microsoft.com/office/drawing/2014/main" id="{264A7324-CD8D-EE42-AA46-9E412B1F2400}"/>
                </a:ext>
              </a:extLst>
            </p:cNvPr>
            <p:cNvSpPr/>
            <p:nvPr/>
          </p:nvSpPr>
          <p:spPr>
            <a:xfrm>
              <a:off x="7138194" y="792890"/>
              <a:ext cx="2184400" cy="1883103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56F68A2-C0A9-8544-AC5F-B4C499E81FD7}"/>
                </a:ext>
              </a:extLst>
            </p:cNvPr>
            <p:cNvSpPr/>
            <p:nvPr/>
          </p:nvSpPr>
          <p:spPr>
            <a:xfrm>
              <a:off x="7447594" y="1427047"/>
              <a:ext cx="1564607" cy="771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67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各类大型小型游戏</a:t>
              </a:r>
              <a:endParaRPr kumimoji="0" lang="en-US" altLang="zh-CN" sz="1867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grpSp>
        <p:nvGrpSpPr>
          <p:cNvPr id="19" name="组合 16">
            <a:extLst>
              <a:ext uri="{FF2B5EF4-FFF2-40B4-BE49-F238E27FC236}">
                <a16:creationId xmlns:a16="http://schemas.microsoft.com/office/drawing/2014/main" id="{B047FC22-F218-F945-8D49-17AAC4A43693}"/>
              </a:ext>
            </a:extLst>
          </p:cNvPr>
          <p:cNvGrpSpPr/>
          <p:nvPr/>
        </p:nvGrpSpPr>
        <p:grpSpPr>
          <a:xfrm>
            <a:off x="6794798" y="1143925"/>
            <a:ext cx="1826688" cy="1627274"/>
            <a:chOff x="8958527" y="1776287"/>
            <a:chExt cx="2184400" cy="1883103"/>
          </a:xfrm>
        </p:grpSpPr>
        <p:sp>
          <p:nvSpPr>
            <p:cNvPr id="20" name="六边形 19">
              <a:extLst>
                <a:ext uri="{FF2B5EF4-FFF2-40B4-BE49-F238E27FC236}">
                  <a16:creationId xmlns:a16="http://schemas.microsoft.com/office/drawing/2014/main" id="{3F805D18-1C44-3A48-A40B-82E6674300E2}"/>
                </a:ext>
              </a:extLst>
            </p:cNvPr>
            <p:cNvSpPr/>
            <p:nvPr/>
          </p:nvSpPr>
          <p:spPr>
            <a:xfrm>
              <a:off x="8958527" y="1776287"/>
              <a:ext cx="2184400" cy="1883103"/>
            </a:xfrm>
            <a:prstGeom prst="hexag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5EDC0E3-4411-F640-B920-7891E3B0F912}"/>
                </a:ext>
              </a:extLst>
            </p:cNvPr>
            <p:cNvSpPr/>
            <p:nvPr/>
          </p:nvSpPr>
          <p:spPr>
            <a:xfrm>
              <a:off x="9268423" y="2407842"/>
              <a:ext cx="1564607" cy="771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67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手机中的各类</a:t>
              </a:r>
              <a:r>
                <a:rPr kumimoji="0" lang="en-US" altLang="zh-CN" sz="1867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APP</a:t>
              </a:r>
            </a:p>
          </p:txBody>
        </p:sp>
      </p:grpSp>
      <p:grpSp>
        <p:nvGrpSpPr>
          <p:cNvPr id="22" name="组合 25">
            <a:extLst>
              <a:ext uri="{FF2B5EF4-FFF2-40B4-BE49-F238E27FC236}">
                <a16:creationId xmlns:a16="http://schemas.microsoft.com/office/drawing/2014/main" id="{8156951B-EC10-674D-A28B-6E3FF9063329}"/>
              </a:ext>
            </a:extLst>
          </p:cNvPr>
          <p:cNvGrpSpPr/>
          <p:nvPr/>
        </p:nvGrpSpPr>
        <p:grpSpPr>
          <a:xfrm>
            <a:off x="6794797" y="2861599"/>
            <a:ext cx="1826688" cy="1627274"/>
            <a:chOff x="8958526" y="3764003"/>
            <a:chExt cx="2184400" cy="1883103"/>
          </a:xfrm>
        </p:grpSpPr>
        <p:sp>
          <p:nvSpPr>
            <p:cNvPr id="23" name="六边形 22">
              <a:extLst>
                <a:ext uri="{FF2B5EF4-FFF2-40B4-BE49-F238E27FC236}">
                  <a16:creationId xmlns:a16="http://schemas.microsoft.com/office/drawing/2014/main" id="{B59578F1-72C6-0B47-BD1C-C71646BF0CE2}"/>
                </a:ext>
              </a:extLst>
            </p:cNvPr>
            <p:cNvSpPr/>
            <p:nvPr/>
          </p:nvSpPr>
          <p:spPr>
            <a:xfrm>
              <a:off x="8958526" y="3764003"/>
              <a:ext cx="2184400" cy="1883103"/>
            </a:xfrm>
            <a:prstGeom prst="hexagon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C47D37F1-4CD2-EB40-80F7-5B6DA9D6360B}"/>
                </a:ext>
              </a:extLst>
            </p:cNvPr>
            <p:cNvSpPr/>
            <p:nvPr/>
          </p:nvSpPr>
          <p:spPr>
            <a:xfrm>
              <a:off x="9268423" y="4479279"/>
              <a:ext cx="1564607" cy="771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67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各个平台的浏览器</a:t>
              </a:r>
              <a:endParaRPr kumimoji="0" lang="en-US" altLang="zh-CN" sz="1867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FBDF91A1-9B88-094B-9109-BE9D0A6DADDF}"/>
              </a:ext>
            </a:extLst>
          </p:cNvPr>
          <p:cNvSpPr txBox="1"/>
          <p:nvPr/>
        </p:nvSpPr>
        <p:spPr>
          <a:xfrm>
            <a:off x="4543295" y="2436165"/>
            <a:ext cx="1095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zh-CN" altLang="en-US" sz="3200" b="1" kern="0" dirty="0">
                <a:solidFill>
                  <a:schemeClr val="bg1"/>
                </a:solidFill>
              </a:rPr>
              <a:t>软件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CF6AEEFE-77B4-1744-BB8B-C19DC1922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288" b="43063"/>
          <a:stretch/>
        </p:blipFill>
        <p:spPr>
          <a:xfrm>
            <a:off x="61746" y="155295"/>
            <a:ext cx="1781055" cy="237899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ED34F9C-34C0-024D-8C80-2F7C206B7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46" b="590"/>
          <a:stretch/>
        </p:blipFill>
        <p:spPr>
          <a:xfrm>
            <a:off x="1908914" y="155295"/>
            <a:ext cx="1781055" cy="23796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29B70B0-DB2A-C44E-ABA2-EC3FA51835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778"/>
          <a:stretch/>
        </p:blipFill>
        <p:spPr>
          <a:xfrm>
            <a:off x="61746" y="2581456"/>
            <a:ext cx="1791983" cy="23741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61F37D5-0E4B-9A40-BE66-15B6F03C56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54" r="34536" b="5749"/>
          <a:stretch/>
        </p:blipFill>
        <p:spPr>
          <a:xfrm>
            <a:off x="1919842" y="2571750"/>
            <a:ext cx="1779523" cy="238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08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 40"/>
          <p:cNvGrpSpPr/>
          <p:nvPr/>
        </p:nvGrpSpPr>
        <p:grpSpPr>
          <a:xfrm>
            <a:off x="-305747" y="1471100"/>
            <a:ext cx="1427147" cy="362904"/>
            <a:chOff x="0" y="937679"/>
            <a:chExt cx="1151467" cy="362904"/>
          </a:xfrm>
          <a:solidFill>
            <a:srgbClr val="FCC124"/>
          </a:solidFill>
        </p:grpSpPr>
        <p:sp>
          <p:nvSpPr>
            <p:cNvPr id="45" name="矩形 44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rgbClr val="FFFFFF">
                <a:alpha val="5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0" y="992806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目录</a:t>
              </a: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-305747" y="1920090"/>
            <a:ext cx="1427147" cy="362904"/>
            <a:chOff x="0" y="1377583"/>
            <a:chExt cx="1151467" cy="362904"/>
          </a:xfrm>
        </p:grpSpPr>
        <p:sp>
          <p:nvSpPr>
            <p:cNvPr id="48" name="矩形 47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0" y="143271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图形效果</a:t>
              </a: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-305747" y="2369080"/>
            <a:ext cx="1427147" cy="362904"/>
            <a:chOff x="0" y="1825991"/>
            <a:chExt cx="1151467" cy="362904"/>
          </a:xfrm>
        </p:grpSpPr>
        <p:sp>
          <p:nvSpPr>
            <p:cNvPr id="56" name="矩形 55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0" y="1881118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动态绘制</a:t>
              </a:r>
            </a:p>
          </p:txBody>
        </p:sp>
      </p:grpSp>
      <p:grpSp>
        <p:nvGrpSpPr>
          <p:cNvPr id="58" name="组 57"/>
          <p:cNvGrpSpPr/>
          <p:nvPr/>
        </p:nvGrpSpPr>
        <p:grpSpPr>
          <a:xfrm>
            <a:off x="-85605" y="2818070"/>
            <a:ext cx="1427147" cy="362904"/>
            <a:chOff x="0" y="2279893"/>
            <a:chExt cx="1151467" cy="362904"/>
          </a:xfrm>
        </p:grpSpPr>
        <p:sp>
          <p:nvSpPr>
            <p:cNvPr id="59" name="矩形 58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0" y="233502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图像效果</a:t>
              </a: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-305747" y="3267061"/>
            <a:ext cx="1427147" cy="362904"/>
            <a:chOff x="0" y="2733640"/>
            <a:chExt cx="1151467" cy="362904"/>
          </a:xfrm>
        </p:grpSpPr>
        <p:sp>
          <p:nvSpPr>
            <p:cNvPr id="63" name="矩形 62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0" y="2788767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chemeClr val="bg1"/>
                  </a:solidFill>
                  <a:latin typeface="Arial"/>
                  <a:cs typeface="Arial"/>
                </a:rPr>
                <a:t>图像压缩</a:t>
              </a:r>
            </a:p>
          </p:txBody>
        </p:sp>
      </p:grpSp>
      <p:grpSp>
        <p:nvGrpSpPr>
          <p:cNvPr id="67" name="组 7">
            <a:extLst>
              <a:ext uri="{FF2B5EF4-FFF2-40B4-BE49-F238E27FC236}">
                <a16:creationId xmlns:a16="http://schemas.microsoft.com/office/drawing/2014/main" id="{2EE291C3-1BFF-064C-B9F3-A6E0549337A2}"/>
              </a:ext>
            </a:extLst>
          </p:cNvPr>
          <p:cNvGrpSpPr/>
          <p:nvPr/>
        </p:nvGrpSpPr>
        <p:grpSpPr>
          <a:xfrm>
            <a:off x="61651" y="93268"/>
            <a:ext cx="1225324" cy="731255"/>
            <a:chOff x="1561855" y="136620"/>
            <a:chExt cx="1225324" cy="790806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4010E7A-E004-D046-A88C-67F621445041}"/>
                </a:ext>
              </a:extLst>
            </p:cNvPr>
            <p:cNvSpPr txBox="1"/>
            <p:nvPr/>
          </p:nvSpPr>
          <p:spPr>
            <a:xfrm>
              <a:off x="1576591" y="136620"/>
              <a:ext cx="121058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CC124"/>
                  </a:solidFill>
                  <a:latin typeface="Arial"/>
                  <a:cs typeface="Arial"/>
                </a:rPr>
                <a:t>图像效果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A263D2A-A5FF-2249-957C-1170A2E9CD08}"/>
                </a:ext>
              </a:extLst>
            </p:cNvPr>
            <p:cNvSpPr txBox="1"/>
            <p:nvPr/>
          </p:nvSpPr>
          <p:spPr>
            <a:xfrm>
              <a:off x="1561855" y="494732"/>
              <a:ext cx="954107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FFFFF"/>
                  </a:solidFill>
                  <a:latin typeface="Arial"/>
                  <a:cs typeface="Arial"/>
                </a:rPr>
                <a:t>卷积核</a:t>
              </a: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9CBA2E32-A1F8-6742-9B99-2EECFDC89672}"/>
              </a:ext>
            </a:extLst>
          </p:cNvPr>
          <p:cNvSpPr/>
          <p:nvPr/>
        </p:nvSpPr>
        <p:spPr>
          <a:xfrm>
            <a:off x="1428904" y="671803"/>
            <a:ext cx="1078161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noProof="0" dirty="0">
                <a:solidFill>
                  <a:schemeClr val="bg1"/>
                </a:solidFill>
                <a:latin typeface="+mn-ea"/>
              </a:rPr>
              <a:t>单位卷积核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A08FCBD-1A46-9940-8A2F-84896D6E7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949404"/>
              </p:ext>
            </p:extLst>
          </p:nvPr>
        </p:nvGraphicFramePr>
        <p:xfrm>
          <a:off x="1529188" y="1030302"/>
          <a:ext cx="911289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3763">
                  <a:extLst>
                    <a:ext uri="{9D8B030D-6E8A-4147-A177-3AD203B41FA5}">
                      <a16:colId xmlns:a16="http://schemas.microsoft.com/office/drawing/2014/main" val="3273105803"/>
                    </a:ext>
                  </a:extLst>
                </a:gridCol>
                <a:gridCol w="303763">
                  <a:extLst>
                    <a:ext uri="{9D8B030D-6E8A-4147-A177-3AD203B41FA5}">
                      <a16:colId xmlns:a16="http://schemas.microsoft.com/office/drawing/2014/main" val="3871928641"/>
                    </a:ext>
                  </a:extLst>
                </a:gridCol>
                <a:gridCol w="303763">
                  <a:extLst>
                    <a:ext uri="{9D8B030D-6E8A-4147-A177-3AD203B41FA5}">
                      <a16:colId xmlns:a16="http://schemas.microsoft.com/office/drawing/2014/main" val="2443308397"/>
                    </a:ext>
                  </a:extLst>
                </a:gridCol>
              </a:tblGrid>
              <a:tr h="189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892591"/>
                  </a:ext>
                </a:extLst>
              </a:tr>
              <a:tr h="189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463372"/>
                  </a:ext>
                </a:extLst>
              </a:tr>
              <a:tr h="189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672463"/>
                  </a:ext>
                </a:extLst>
              </a:tr>
            </a:tbl>
          </a:graphicData>
        </a:graphic>
      </p:graphicFrame>
      <p:graphicFrame>
        <p:nvGraphicFramePr>
          <p:cNvPr id="36" name="表格 35">
            <a:extLst>
              <a:ext uri="{FF2B5EF4-FFF2-40B4-BE49-F238E27FC236}">
                <a16:creationId xmlns:a16="http://schemas.microsoft.com/office/drawing/2014/main" id="{86AD56EC-F4C5-A149-A4CB-EDA07FB77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039636"/>
              </p:ext>
            </p:extLst>
          </p:nvPr>
        </p:nvGraphicFramePr>
        <p:xfrm>
          <a:off x="3091051" y="1029044"/>
          <a:ext cx="1408191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9397">
                  <a:extLst>
                    <a:ext uri="{9D8B030D-6E8A-4147-A177-3AD203B41FA5}">
                      <a16:colId xmlns:a16="http://schemas.microsoft.com/office/drawing/2014/main" val="3273105803"/>
                    </a:ext>
                  </a:extLst>
                </a:gridCol>
                <a:gridCol w="469397">
                  <a:extLst>
                    <a:ext uri="{9D8B030D-6E8A-4147-A177-3AD203B41FA5}">
                      <a16:colId xmlns:a16="http://schemas.microsoft.com/office/drawing/2014/main" val="3871928641"/>
                    </a:ext>
                  </a:extLst>
                </a:gridCol>
                <a:gridCol w="469397">
                  <a:extLst>
                    <a:ext uri="{9D8B030D-6E8A-4147-A177-3AD203B41FA5}">
                      <a16:colId xmlns:a16="http://schemas.microsoft.com/office/drawing/2014/main" val="2443308397"/>
                    </a:ext>
                  </a:extLst>
                </a:gridCol>
              </a:tblGrid>
              <a:tr h="1691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-1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892591"/>
                  </a:ext>
                </a:extLst>
              </a:tr>
              <a:tr h="1691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-1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463372"/>
                  </a:ext>
                </a:extLst>
              </a:tr>
              <a:tr h="1691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-1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672463"/>
                  </a:ext>
                </a:extLst>
              </a:tr>
            </a:tbl>
          </a:graphicData>
        </a:graphic>
      </p:graphicFrame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BD0D0716-661A-AB4C-9F36-DD5C21DBC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722221"/>
              </p:ext>
            </p:extLst>
          </p:nvPr>
        </p:nvGraphicFramePr>
        <p:xfrm>
          <a:off x="1535356" y="1031238"/>
          <a:ext cx="1427147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2143">
                  <a:extLst>
                    <a:ext uri="{9D8B030D-6E8A-4147-A177-3AD203B41FA5}">
                      <a16:colId xmlns:a16="http://schemas.microsoft.com/office/drawing/2014/main" val="3273105803"/>
                    </a:ext>
                  </a:extLst>
                </a:gridCol>
                <a:gridCol w="457502">
                  <a:extLst>
                    <a:ext uri="{9D8B030D-6E8A-4147-A177-3AD203B41FA5}">
                      <a16:colId xmlns:a16="http://schemas.microsoft.com/office/drawing/2014/main" val="3871928641"/>
                    </a:ext>
                  </a:extLst>
                </a:gridCol>
                <a:gridCol w="457502">
                  <a:extLst>
                    <a:ext uri="{9D8B030D-6E8A-4147-A177-3AD203B41FA5}">
                      <a16:colId xmlns:a16="http://schemas.microsoft.com/office/drawing/2014/main" val="24433083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1/9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1/9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1/9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892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1/9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1/9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1/9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463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1/9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1/9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1/9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672463"/>
                  </a:ext>
                </a:extLst>
              </a:tr>
            </a:tbl>
          </a:graphicData>
        </a:graphic>
      </p:graphicFrame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F9A41415-C816-B941-8248-086C077CB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698041"/>
              </p:ext>
            </p:extLst>
          </p:nvPr>
        </p:nvGraphicFramePr>
        <p:xfrm>
          <a:off x="1532023" y="3911487"/>
          <a:ext cx="142714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5716">
                  <a:extLst>
                    <a:ext uri="{9D8B030D-6E8A-4147-A177-3AD203B41FA5}">
                      <a16:colId xmlns:a16="http://schemas.microsoft.com/office/drawing/2014/main" val="3273105803"/>
                    </a:ext>
                  </a:extLst>
                </a:gridCol>
                <a:gridCol w="475716">
                  <a:extLst>
                    <a:ext uri="{9D8B030D-6E8A-4147-A177-3AD203B41FA5}">
                      <a16:colId xmlns:a16="http://schemas.microsoft.com/office/drawing/2014/main" val="3871928641"/>
                    </a:ext>
                  </a:extLst>
                </a:gridCol>
                <a:gridCol w="475716">
                  <a:extLst>
                    <a:ext uri="{9D8B030D-6E8A-4147-A177-3AD203B41FA5}">
                      <a16:colId xmlns:a16="http://schemas.microsoft.com/office/drawing/2014/main" val="2443308397"/>
                    </a:ext>
                  </a:extLst>
                </a:gridCol>
              </a:tblGrid>
              <a:tr h="1248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-1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-1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-1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892591"/>
                  </a:ext>
                </a:extLst>
              </a:tr>
              <a:tr h="1248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-1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9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-1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463372"/>
                  </a:ext>
                </a:extLst>
              </a:tr>
              <a:tr h="1248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-1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-1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-1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672463"/>
                  </a:ext>
                </a:extLst>
              </a:tr>
            </a:tbl>
          </a:graphicData>
        </a:graphic>
      </p:graphicFrame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27A14180-9A52-3646-BF52-64856EA13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781678"/>
              </p:ext>
            </p:extLst>
          </p:nvPr>
        </p:nvGraphicFramePr>
        <p:xfrm>
          <a:off x="1535797" y="2462850"/>
          <a:ext cx="142714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5716">
                  <a:extLst>
                    <a:ext uri="{9D8B030D-6E8A-4147-A177-3AD203B41FA5}">
                      <a16:colId xmlns:a16="http://schemas.microsoft.com/office/drawing/2014/main" val="3273105803"/>
                    </a:ext>
                  </a:extLst>
                </a:gridCol>
                <a:gridCol w="475716">
                  <a:extLst>
                    <a:ext uri="{9D8B030D-6E8A-4147-A177-3AD203B41FA5}">
                      <a16:colId xmlns:a16="http://schemas.microsoft.com/office/drawing/2014/main" val="3871928641"/>
                    </a:ext>
                  </a:extLst>
                </a:gridCol>
                <a:gridCol w="475716">
                  <a:extLst>
                    <a:ext uri="{9D8B030D-6E8A-4147-A177-3AD203B41FA5}">
                      <a16:colId xmlns:a16="http://schemas.microsoft.com/office/drawing/2014/main" val="2443308397"/>
                    </a:ext>
                  </a:extLst>
                </a:gridCol>
              </a:tblGrid>
              <a:tr h="1290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1/16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2/16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1/16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892591"/>
                  </a:ext>
                </a:extLst>
              </a:tr>
              <a:tr h="1290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2/16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4/16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2/16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463372"/>
                  </a:ext>
                </a:extLst>
              </a:tr>
              <a:tr h="1290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1/16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2/16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1/16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672463"/>
                  </a:ext>
                </a:extLst>
              </a:tr>
            </a:tbl>
          </a:graphicData>
        </a:graphic>
      </p:graphicFrame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357BC099-DFD9-1840-A040-445D46DD2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7454220"/>
              </p:ext>
            </p:extLst>
          </p:nvPr>
        </p:nvGraphicFramePr>
        <p:xfrm>
          <a:off x="3085435" y="3911149"/>
          <a:ext cx="141084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0280">
                  <a:extLst>
                    <a:ext uri="{9D8B030D-6E8A-4147-A177-3AD203B41FA5}">
                      <a16:colId xmlns:a16="http://schemas.microsoft.com/office/drawing/2014/main" val="3273105803"/>
                    </a:ext>
                  </a:extLst>
                </a:gridCol>
                <a:gridCol w="470280">
                  <a:extLst>
                    <a:ext uri="{9D8B030D-6E8A-4147-A177-3AD203B41FA5}">
                      <a16:colId xmlns:a16="http://schemas.microsoft.com/office/drawing/2014/main" val="3871928641"/>
                    </a:ext>
                  </a:extLst>
                </a:gridCol>
                <a:gridCol w="470280">
                  <a:extLst>
                    <a:ext uri="{9D8B030D-6E8A-4147-A177-3AD203B41FA5}">
                      <a16:colId xmlns:a16="http://schemas.microsoft.com/office/drawing/2014/main" val="2443308397"/>
                    </a:ext>
                  </a:extLst>
                </a:gridCol>
              </a:tblGrid>
              <a:tr h="189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892591"/>
                  </a:ext>
                </a:extLst>
              </a:tr>
              <a:tr h="189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-8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463372"/>
                  </a:ext>
                </a:extLst>
              </a:tr>
              <a:tr h="189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672463"/>
                  </a:ext>
                </a:extLst>
              </a:tr>
            </a:tbl>
          </a:graphicData>
        </a:graphic>
      </p:graphicFrame>
      <p:graphicFrame>
        <p:nvGraphicFramePr>
          <p:cNvPr id="43" name="表格 42">
            <a:extLst>
              <a:ext uri="{FF2B5EF4-FFF2-40B4-BE49-F238E27FC236}">
                <a16:creationId xmlns:a16="http://schemas.microsoft.com/office/drawing/2014/main" id="{A16F04A1-6609-2E4F-BDE7-4E67C449F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213155"/>
              </p:ext>
            </p:extLst>
          </p:nvPr>
        </p:nvGraphicFramePr>
        <p:xfrm>
          <a:off x="3085435" y="2465157"/>
          <a:ext cx="1402416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7472">
                  <a:extLst>
                    <a:ext uri="{9D8B030D-6E8A-4147-A177-3AD203B41FA5}">
                      <a16:colId xmlns:a16="http://schemas.microsoft.com/office/drawing/2014/main" val="3273105803"/>
                    </a:ext>
                  </a:extLst>
                </a:gridCol>
                <a:gridCol w="467472">
                  <a:extLst>
                    <a:ext uri="{9D8B030D-6E8A-4147-A177-3AD203B41FA5}">
                      <a16:colId xmlns:a16="http://schemas.microsoft.com/office/drawing/2014/main" val="3871928641"/>
                    </a:ext>
                  </a:extLst>
                </a:gridCol>
                <a:gridCol w="467472">
                  <a:extLst>
                    <a:ext uri="{9D8B030D-6E8A-4147-A177-3AD203B41FA5}">
                      <a16:colId xmlns:a16="http://schemas.microsoft.com/office/drawing/2014/main" val="2443308397"/>
                    </a:ext>
                  </a:extLst>
                </a:gridCol>
              </a:tblGrid>
              <a:tr h="1363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-1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-1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-1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892591"/>
                  </a:ext>
                </a:extLst>
              </a:tr>
              <a:tr h="1363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0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463372"/>
                  </a:ext>
                </a:extLst>
              </a:tr>
              <a:tr h="1363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672463"/>
                  </a:ext>
                </a:extLst>
              </a:tr>
            </a:tbl>
          </a:graphicData>
        </a:graphic>
      </p:graphicFrame>
      <p:sp>
        <p:nvSpPr>
          <p:cNvPr id="51" name="矩形 50">
            <a:extLst>
              <a:ext uri="{FF2B5EF4-FFF2-40B4-BE49-F238E27FC236}">
                <a16:creationId xmlns:a16="http://schemas.microsoft.com/office/drawing/2014/main" id="{9D961ABB-70ED-EA4A-A527-919D8A368202}"/>
              </a:ext>
            </a:extLst>
          </p:cNvPr>
          <p:cNvSpPr/>
          <p:nvPr/>
        </p:nvSpPr>
        <p:spPr>
          <a:xfrm>
            <a:off x="1424469" y="676294"/>
            <a:ext cx="1262747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平滑均值滤波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A5CCFC3-2492-BA4D-8D79-05C31427BF52}"/>
              </a:ext>
            </a:extLst>
          </p:cNvPr>
          <p:cNvSpPr/>
          <p:nvPr/>
        </p:nvSpPr>
        <p:spPr>
          <a:xfrm>
            <a:off x="1443131" y="2108618"/>
            <a:ext cx="911290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高斯平滑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05686DB4-A817-E146-9DF0-D871D7F2828C}"/>
              </a:ext>
            </a:extLst>
          </p:cNvPr>
          <p:cNvSpPr/>
          <p:nvPr/>
        </p:nvSpPr>
        <p:spPr>
          <a:xfrm>
            <a:off x="1449125" y="3545433"/>
            <a:ext cx="558631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锐化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FCA89AE-8B5D-B04F-9EBA-5CCDCFA421E1}"/>
              </a:ext>
            </a:extLst>
          </p:cNvPr>
          <p:cNvSpPr/>
          <p:nvPr/>
        </p:nvSpPr>
        <p:spPr>
          <a:xfrm>
            <a:off x="2994773" y="659413"/>
            <a:ext cx="911288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水平梯度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C399FBF-5596-5441-AB01-4ACB4EE6695D}"/>
              </a:ext>
            </a:extLst>
          </p:cNvPr>
          <p:cNvSpPr/>
          <p:nvPr/>
        </p:nvSpPr>
        <p:spPr>
          <a:xfrm>
            <a:off x="2994777" y="2117024"/>
            <a:ext cx="911289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垂直梯度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4CB3AFF-EB72-7F46-AE86-E125A531A886}"/>
              </a:ext>
            </a:extLst>
          </p:cNvPr>
          <p:cNvSpPr/>
          <p:nvPr/>
        </p:nvSpPr>
        <p:spPr>
          <a:xfrm>
            <a:off x="2990976" y="3560464"/>
            <a:ext cx="1347581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梯度</a:t>
            </a:r>
            <a:r>
              <a:rPr lang="en-US" altLang="zh-CN" sz="1400" kern="0" dirty="0">
                <a:solidFill>
                  <a:schemeClr val="bg1"/>
                </a:solidFill>
                <a:latin typeface="+mn-ea"/>
              </a:rPr>
              <a:t>Laplacian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88FA27-18C8-964F-8700-2344703D1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711" y="266066"/>
            <a:ext cx="3650427" cy="21895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0921000-79D3-B846-B73B-D236B138F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100" y="2538343"/>
            <a:ext cx="3650428" cy="21895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F73530-942D-0340-BD64-A7BF180E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097" y="2543037"/>
            <a:ext cx="3650428" cy="21895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05BFC0-2B6C-FC40-84E3-F615D0318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096" y="2536713"/>
            <a:ext cx="3650429" cy="21895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CA210F4-3E11-AB49-B3CC-C488EFFC6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8096" y="2525780"/>
            <a:ext cx="3668656" cy="22004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F955CC3-E739-C941-90FD-9CB0A4C5B4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3925" y="2547317"/>
            <a:ext cx="3668655" cy="220047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9A52381-D437-854B-A2A8-31D2EFF0BB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896" y="2543037"/>
            <a:ext cx="3668655" cy="2200478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54A6D5AC-A5A9-0C47-B621-FF68E2612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340" y="2543037"/>
            <a:ext cx="3650427" cy="218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630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51" grpId="0"/>
      <p:bldP spid="52" grpId="0"/>
      <p:bldP spid="53" grpId="0"/>
      <p:bldP spid="54" grpId="0"/>
      <p:bldP spid="55" grpId="0"/>
      <p:bldP spid="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 40"/>
          <p:cNvGrpSpPr/>
          <p:nvPr/>
        </p:nvGrpSpPr>
        <p:grpSpPr>
          <a:xfrm>
            <a:off x="-305747" y="1471100"/>
            <a:ext cx="1427147" cy="362904"/>
            <a:chOff x="0" y="937679"/>
            <a:chExt cx="1151467" cy="362904"/>
          </a:xfrm>
          <a:solidFill>
            <a:srgbClr val="FCC124"/>
          </a:solidFill>
        </p:grpSpPr>
        <p:sp>
          <p:nvSpPr>
            <p:cNvPr id="45" name="矩形 44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rgbClr val="FFFFFF">
                <a:alpha val="5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0" y="992806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目录</a:t>
              </a:r>
            </a:p>
          </p:txBody>
        </p:sp>
      </p:grpSp>
      <p:grpSp>
        <p:nvGrpSpPr>
          <p:cNvPr id="47" name="组 46"/>
          <p:cNvGrpSpPr/>
          <p:nvPr/>
        </p:nvGrpSpPr>
        <p:grpSpPr>
          <a:xfrm>
            <a:off x="-305747" y="1920090"/>
            <a:ext cx="1427147" cy="362904"/>
            <a:chOff x="0" y="1377583"/>
            <a:chExt cx="1151467" cy="362904"/>
          </a:xfrm>
        </p:grpSpPr>
        <p:sp>
          <p:nvSpPr>
            <p:cNvPr id="48" name="矩形 47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0" y="143271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图形效果</a:t>
              </a: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-305747" y="2369080"/>
            <a:ext cx="1427147" cy="362904"/>
            <a:chOff x="0" y="1825991"/>
            <a:chExt cx="1151467" cy="362904"/>
          </a:xfrm>
        </p:grpSpPr>
        <p:sp>
          <p:nvSpPr>
            <p:cNvPr id="56" name="矩形 55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0" y="1881118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动态绘制</a:t>
              </a:r>
            </a:p>
          </p:txBody>
        </p:sp>
      </p:grpSp>
      <p:grpSp>
        <p:nvGrpSpPr>
          <p:cNvPr id="58" name="组 57"/>
          <p:cNvGrpSpPr/>
          <p:nvPr/>
        </p:nvGrpSpPr>
        <p:grpSpPr>
          <a:xfrm>
            <a:off x="-85605" y="2818070"/>
            <a:ext cx="1427147" cy="362904"/>
            <a:chOff x="0" y="2279893"/>
            <a:chExt cx="1151467" cy="362904"/>
          </a:xfrm>
        </p:grpSpPr>
        <p:sp>
          <p:nvSpPr>
            <p:cNvPr id="59" name="矩形 58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0" y="233502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图像效果</a:t>
              </a: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-305747" y="3267061"/>
            <a:ext cx="1427147" cy="362904"/>
            <a:chOff x="0" y="2733640"/>
            <a:chExt cx="1151467" cy="362904"/>
          </a:xfrm>
        </p:grpSpPr>
        <p:sp>
          <p:nvSpPr>
            <p:cNvPr id="63" name="矩形 62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0" y="2788767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chemeClr val="bg1"/>
                  </a:solidFill>
                  <a:latin typeface="Arial"/>
                  <a:cs typeface="Arial"/>
                </a:rPr>
                <a:t>图像压缩</a:t>
              </a:r>
            </a:p>
          </p:txBody>
        </p:sp>
      </p:grpSp>
      <p:grpSp>
        <p:nvGrpSpPr>
          <p:cNvPr id="67" name="组 7">
            <a:extLst>
              <a:ext uri="{FF2B5EF4-FFF2-40B4-BE49-F238E27FC236}">
                <a16:creationId xmlns:a16="http://schemas.microsoft.com/office/drawing/2014/main" id="{2EE291C3-1BFF-064C-B9F3-A6E0549337A2}"/>
              </a:ext>
            </a:extLst>
          </p:cNvPr>
          <p:cNvGrpSpPr/>
          <p:nvPr/>
        </p:nvGrpSpPr>
        <p:grpSpPr>
          <a:xfrm>
            <a:off x="61651" y="93268"/>
            <a:ext cx="1353256" cy="731255"/>
            <a:chOff x="1561855" y="136620"/>
            <a:chExt cx="1353256" cy="790806"/>
          </a:xfrm>
        </p:grpSpPr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F4010E7A-E004-D046-A88C-67F621445041}"/>
                </a:ext>
              </a:extLst>
            </p:cNvPr>
            <p:cNvSpPr txBox="1"/>
            <p:nvPr/>
          </p:nvSpPr>
          <p:spPr>
            <a:xfrm>
              <a:off x="1576591" y="136620"/>
              <a:ext cx="121058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CC124"/>
                  </a:solidFill>
                  <a:latin typeface="Arial"/>
                  <a:cs typeface="Arial"/>
                </a:rPr>
                <a:t>图像效果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7A263D2A-A5FF-2249-957C-1170A2E9CD08}"/>
                </a:ext>
              </a:extLst>
            </p:cNvPr>
            <p:cNvSpPr txBox="1"/>
            <p:nvPr/>
          </p:nvSpPr>
          <p:spPr>
            <a:xfrm>
              <a:off x="1561855" y="494732"/>
              <a:ext cx="1353256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FFFFF"/>
                  </a:solidFill>
                  <a:latin typeface="Arial"/>
                  <a:cs typeface="Arial"/>
                </a:rPr>
                <a:t>程序演示</a:t>
              </a:r>
              <a:r>
                <a:rPr kumimoji="1" lang="en-US" altLang="zh-CN" sz="2000" b="1" dirty="0">
                  <a:solidFill>
                    <a:srgbClr val="FFFFFF"/>
                  </a:solidFill>
                  <a:latin typeface="Arial"/>
                  <a:cs typeface="Arial"/>
                </a:rPr>
                <a:t>3</a:t>
              </a:r>
              <a:endParaRPr kumimoji="1" lang="zh-CN" altLang="en-US" sz="2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00D95C80-C937-6F4A-B82B-FBE64E395ADE}"/>
              </a:ext>
            </a:extLst>
          </p:cNvPr>
          <p:cNvSpPr txBox="1"/>
          <p:nvPr/>
        </p:nvSpPr>
        <p:spPr>
          <a:xfrm>
            <a:off x="3506233" y="1839431"/>
            <a:ext cx="252184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CN" altLang="en-US" sz="4000" b="1" dirty="0">
                <a:solidFill>
                  <a:srgbClr val="FFFFFF"/>
                </a:solidFill>
                <a:latin typeface="Arial"/>
                <a:cs typeface="Arial"/>
              </a:rPr>
              <a:t>程序演示</a:t>
            </a:r>
            <a:r>
              <a:rPr kumimoji="1" lang="en-US" altLang="zh-CN" sz="40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kumimoji="1" lang="zh-CN" alt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45DAA962-B5BC-BA43-9F04-C870B5CDF97A}"/>
              </a:ext>
            </a:extLst>
          </p:cNvPr>
          <p:cNvSpPr/>
          <p:nvPr/>
        </p:nvSpPr>
        <p:spPr>
          <a:xfrm>
            <a:off x="3550839" y="2571750"/>
            <a:ext cx="2357983" cy="356475"/>
          </a:xfrm>
          <a:prstGeom prst="rect">
            <a:avLst/>
          </a:prstGeom>
          <a:solidFill>
            <a:srgbClr val="FCC1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CC1128F-CCAA-3E4E-B378-613812C5D73C}"/>
              </a:ext>
            </a:extLst>
          </p:cNvPr>
          <p:cNvSpPr txBox="1"/>
          <p:nvPr/>
        </p:nvSpPr>
        <p:spPr>
          <a:xfrm>
            <a:off x="3584712" y="2574629"/>
            <a:ext cx="238942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模糊和锐化程序演示</a:t>
            </a:r>
            <a:endParaRPr lang="zh-CN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383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18506" y="1422279"/>
            <a:ext cx="1970762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CC124"/>
                </a:solidFill>
                <a:latin typeface="Arial"/>
                <a:cs typeface="Arial"/>
              </a:rPr>
              <a:t>PART</a:t>
            </a:r>
            <a:r>
              <a:rPr kumimoji="1" lang="zh-CN" altLang="en-US" sz="4000" b="1" dirty="0">
                <a:solidFill>
                  <a:srgbClr val="FCC124"/>
                </a:solidFill>
                <a:latin typeface="Arial"/>
                <a:cs typeface="Arial"/>
              </a:rPr>
              <a:t> </a:t>
            </a:r>
            <a:r>
              <a:rPr kumimoji="1" lang="en-US" altLang="zh-CN" sz="4000" b="1" dirty="0">
                <a:solidFill>
                  <a:srgbClr val="FCC124"/>
                </a:solidFill>
                <a:latin typeface="Arial"/>
                <a:cs typeface="Arial"/>
              </a:rPr>
              <a:t>4</a:t>
            </a:r>
            <a:endParaRPr kumimoji="1" lang="zh-CN" altLang="en-US" sz="4000" b="1" dirty="0">
              <a:solidFill>
                <a:srgbClr val="FCC124"/>
              </a:solidFill>
              <a:latin typeface="Arial"/>
              <a:cs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9268" y="1421254"/>
            <a:ext cx="2236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CN" altLang="en-US" sz="4000" b="1" dirty="0">
                <a:solidFill>
                  <a:srgbClr val="FFFFFF"/>
                </a:solidFill>
                <a:latin typeface="Arial"/>
                <a:cs typeface="Arial"/>
              </a:rPr>
              <a:t>图像压缩</a:t>
            </a:r>
          </a:p>
        </p:txBody>
      </p:sp>
      <p:sp>
        <p:nvSpPr>
          <p:cNvPr id="10" name="矩形 9"/>
          <p:cNvSpPr/>
          <p:nvPr/>
        </p:nvSpPr>
        <p:spPr>
          <a:xfrm>
            <a:off x="1542213" y="2305076"/>
            <a:ext cx="4639747" cy="604659"/>
          </a:xfrm>
          <a:prstGeom prst="rect">
            <a:avLst/>
          </a:prstGeom>
          <a:solidFill>
            <a:srgbClr val="FCC1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576086" y="2307955"/>
            <a:ext cx="4572000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了解差值算法的原理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如何去实现图像的压缩？</a:t>
            </a:r>
            <a:endParaRPr lang="zh-CN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183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 50"/>
          <p:cNvGrpSpPr/>
          <p:nvPr/>
        </p:nvGrpSpPr>
        <p:grpSpPr>
          <a:xfrm>
            <a:off x="-305747" y="1471100"/>
            <a:ext cx="1427147" cy="362904"/>
            <a:chOff x="0" y="937679"/>
            <a:chExt cx="1151467" cy="362904"/>
          </a:xfrm>
        </p:grpSpPr>
        <p:sp>
          <p:nvSpPr>
            <p:cNvPr id="52" name="矩形 51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0" y="992806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目录</a:t>
              </a: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-305747" y="1920090"/>
            <a:ext cx="1427147" cy="362904"/>
            <a:chOff x="0" y="1377583"/>
            <a:chExt cx="1151467" cy="362904"/>
          </a:xfrm>
        </p:grpSpPr>
        <p:sp>
          <p:nvSpPr>
            <p:cNvPr id="55" name="矩形 54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0" y="143271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图形效果</a:t>
              </a: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-305747" y="2369080"/>
            <a:ext cx="1427147" cy="362904"/>
            <a:chOff x="0" y="1825991"/>
            <a:chExt cx="1151467" cy="362904"/>
          </a:xfrm>
        </p:grpSpPr>
        <p:sp>
          <p:nvSpPr>
            <p:cNvPr id="71" name="矩形 70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0" y="1881118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动态绘制</a:t>
              </a:r>
            </a:p>
          </p:txBody>
        </p:sp>
      </p:grpSp>
      <p:grpSp>
        <p:nvGrpSpPr>
          <p:cNvPr id="73" name="组 72"/>
          <p:cNvGrpSpPr/>
          <p:nvPr/>
        </p:nvGrpSpPr>
        <p:grpSpPr>
          <a:xfrm>
            <a:off x="-305747" y="2818070"/>
            <a:ext cx="1427147" cy="362904"/>
            <a:chOff x="0" y="2279893"/>
            <a:chExt cx="1151467" cy="362904"/>
          </a:xfrm>
        </p:grpSpPr>
        <p:sp>
          <p:nvSpPr>
            <p:cNvPr id="74" name="矩形 73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0" y="233502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图像效果</a:t>
              </a:r>
            </a:p>
          </p:txBody>
        </p:sp>
      </p:grpSp>
      <p:grpSp>
        <p:nvGrpSpPr>
          <p:cNvPr id="76" name="组 75"/>
          <p:cNvGrpSpPr/>
          <p:nvPr/>
        </p:nvGrpSpPr>
        <p:grpSpPr>
          <a:xfrm>
            <a:off x="-85605" y="3267061"/>
            <a:ext cx="1427147" cy="362904"/>
            <a:chOff x="0" y="2733640"/>
            <a:chExt cx="1151467" cy="362904"/>
          </a:xfrm>
        </p:grpSpPr>
        <p:sp>
          <p:nvSpPr>
            <p:cNvPr id="77" name="矩形 76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0" y="2788767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chemeClr val="bg1"/>
                  </a:solidFill>
                  <a:latin typeface="Arial"/>
                  <a:cs typeface="Arial"/>
                </a:rPr>
                <a:t>图像压缩</a:t>
              </a:r>
            </a:p>
          </p:txBody>
        </p:sp>
      </p:grpSp>
      <p:grpSp>
        <p:nvGrpSpPr>
          <p:cNvPr id="44" name="组 7">
            <a:extLst>
              <a:ext uri="{FF2B5EF4-FFF2-40B4-BE49-F238E27FC236}">
                <a16:creationId xmlns:a16="http://schemas.microsoft.com/office/drawing/2014/main" id="{EC694A46-0457-D448-9DBA-BBD1253FDD0B}"/>
              </a:ext>
            </a:extLst>
          </p:cNvPr>
          <p:cNvGrpSpPr/>
          <p:nvPr/>
        </p:nvGrpSpPr>
        <p:grpSpPr>
          <a:xfrm>
            <a:off x="61651" y="93268"/>
            <a:ext cx="1225324" cy="731255"/>
            <a:chOff x="1561855" y="136620"/>
            <a:chExt cx="1225324" cy="79080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8A76FE0-C316-3142-83D5-68BE84D8C544}"/>
                </a:ext>
              </a:extLst>
            </p:cNvPr>
            <p:cNvSpPr txBox="1"/>
            <p:nvPr/>
          </p:nvSpPr>
          <p:spPr>
            <a:xfrm>
              <a:off x="1576591" y="136620"/>
              <a:ext cx="121058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CC124"/>
                  </a:solidFill>
                  <a:latin typeface="Arial"/>
                  <a:cs typeface="Arial"/>
                </a:rPr>
                <a:t>图像压缩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787858B-2347-DC44-BE67-7153D462B8F3}"/>
                </a:ext>
              </a:extLst>
            </p:cNvPr>
            <p:cNvSpPr txBox="1"/>
            <p:nvPr/>
          </p:nvSpPr>
          <p:spPr>
            <a:xfrm>
              <a:off x="1561855" y="494732"/>
              <a:ext cx="697627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FFFFF"/>
                  </a:solidFill>
                  <a:latin typeface="Arial"/>
                  <a:cs typeface="Arial"/>
                </a:rPr>
                <a:t>概念</a:t>
              </a:r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FEB9392E-BBB1-744B-8872-4310D37F6BC6}"/>
              </a:ext>
            </a:extLst>
          </p:cNvPr>
          <p:cNvSpPr/>
          <p:nvPr/>
        </p:nvSpPr>
        <p:spPr>
          <a:xfrm>
            <a:off x="1444738" y="975264"/>
            <a:ext cx="5217315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需求：大尺寸图片绘制导致</a:t>
            </a:r>
            <a:r>
              <a:rPr lang="en-US" altLang="zh-CN" sz="1400" kern="0" dirty="0">
                <a:solidFill>
                  <a:schemeClr val="bg1"/>
                </a:solidFill>
                <a:latin typeface="+mn-ea"/>
              </a:rPr>
              <a:t>IO</a:t>
            </a: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和内存开销巨大，需进行压缩处理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1CD6170-F67B-A346-83D2-25669DC2F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16" y="1451443"/>
            <a:ext cx="4263937" cy="2334232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F090A162-60AC-124F-BF79-467DC56DD016}"/>
              </a:ext>
            </a:extLst>
          </p:cNvPr>
          <p:cNvSpPr/>
          <p:nvPr/>
        </p:nvSpPr>
        <p:spPr>
          <a:xfrm>
            <a:off x="4497355" y="2041646"/>
            <a:ext cx="149290" cy="14754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05ADD546-9048-684B-A4B9-EA5049325854}"/>
              </a:ext>
            </a:extLst>
          </p:cNvPr>
          <p:cNvSpPr/>
          <p:nvPr/>
        </p:nvSpPr>
        <p:spPr>
          <a:xfrm>
            <a:off x="2410408" y="2164756"/>
            <a:ext cx="149290" cy="14754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EA5549A-FCD9-CB44-8271-A8B74E336B4D}"/>
              </a:ext>
            </a:extLst>
          </p:cNvPr>
          <p:cNvSpPr/>
          <p:nvPr/>
        </p:nvSpPr>
        <p:spPr>
          <a:xfrm>
            <a:off x="2346650" y="2106086"/>
            <a:ext cx="349898" cy="320092"/>
          </a:xfrm>
          <a:prstGeom prst="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下弧形箭头 10">
            <a:extLst>
              <a:ext uri="{FF2B5EF4-FFF2-40B4-BE49-F238E27FC236}">
                <a16:creationId xmlns:a16="http://schemas.microsoft.com/office/drawing/2014/main" id="{0C44DAFD-C571-9D45-BA2D-1A79A9024A6E}"/>
              </a:ext>
            </a:extLst>
          </p:cNvPr>
          <p:cNvSpPr/>
          <p:nvPr/>
        </p:nvSpPr>
        <p:spPr>
          <a:xfrm rot="21348775" flipH="1">
            <a:off x="2364295" y="1667976"/>
            <a:ext cx="2212490" cy="393863"/>
          </a:xfrm>
          <a:prstGeom prst="curvedDownArrow">
            <a:avLst>
              <a:gd name="adj1" fmla="val 23638"/>
              <a:gd name="adj2" fmla="val 67020"/>
              <a:gd name="adj3" fmla="val 391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30ABA7E-8758-B049-80A0-F4B75086E8D9}"/>
              </a:ext>
            </a:extLst>
          </p:cNvPr>
          <p:cNvSpPr/>
          <p:nvPr/>
        </p:nvSpPr>
        <p:spPr>
          <a:xfrm>
            <a:off x="1429192" y="3894497"/>
            <a:ext cx="3618670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>
              <a:lnSpc>
                <a:spcPct val="130000"/>
              </a:lnSpc>
              <a:defRPr/>
            </a:pPr>
            <a:r>
              <a:rPr lang="zh-CN" altLang="en-US" sz="1400" kern="0" noProof="0" dirty="0">
                <a:solidFill>
                  <a:schemeClr val="bg1"/>
                </a:solidFill>
                <a:latin typeface="+mn-ea"/>
              </a:rPr>
              <a:t>最近</a:t>
            </a: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邻算法：为距离最近的原图像素颜色值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91C9974B-C573-3441-AB92-081E0D350A68}"/>
              </a:ext>
            </a:extLst>
          </p:cNvPr>
          <p:cNvSpPr/>
          <p:nvPr/>
        </p:nvSpPr>
        <p:spPr>
          <a:xfrm>
            <a:off x="2285222" y="2038003"/>
            <a:ext cx="149290" cy="14754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29BFECF8-FF7C-BF41-ABCA-071FA825F415}"/>
              </a:ext>
            </a:extLst>
          </p:cNvPr>
          <p:cNvSpPr/>
          <p:nvPr/>
        </p:nvSpPr>
        <p:spPr>
          <a:xfrm>
            <a:off x="2297657" y="2330368"/>
            <a:ext cx="149290" cy="14754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C39962CA-BAFF-2948-9C01-E439789C9C3C}"/>
              </a:ext>
            </a:extLst>
          </p:cNvPr>
          <p:cNvSpPr/>
          <p:nvPr/>
        </p:nvSpPr>
        <p:spPr>
          <a:xfrm>
            <a:off x="2633569" y="2041112"/>
            <a:ext cx="149290" cy="14754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EE3C5071-2443-8246-BB97-BCED714298E8}"/>
              </a:ext>
            </a:extLst>
          </p:cNvPr>
          <p:cNvSpPr/>
          <p:nvPr/>
        </p:nvSpPr>
        <p:spPr>
          <a:xfrm>
            <a:off x="2633571" y="2330367"/>
            <a:ext cx="149290" cy="14754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8C6C489-3924-DC48-B8A1-14BE0171C24E}"/>
              </a:ext>
            </a:extLst>
          </p:cNvPr>
          <p:cNvSpPr/>
          <p:nvPr/>
        </p:nvSpPr>
        <p:spPr>
          <a:xfrm>
            <a:off x="1429191" y="4238824"/>
            <a:ext cx="3861265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>
              <a:lnSpc>
                <a:spcPct val="130000"/>
              </a:lnSpc>
              <a:defRPr/>
            </a:pPr>
            <a:r>
              <a:rPr lang="zh-CN" altLang="en-US" sz="1400" kern="0" noProof="0" dirty="0">
                <a:solidFill>
                  <a:schemeClr val="bg1"/>
                </a:solidFill>
                <a:latin typeface="+mn-ea"/>
              </a:rPr>
              <a:t>优点：计算量小，速度快        缺点：失真严重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E0419B-1D44-1E43-8C51-A627A784A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35237" y="1789112"/>
            <a:ext cx="3243973" cy="256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094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1"/>
      <p:bldP spid="7" grpId="0" animBg="1"/>
      <p:bldP spid="58" grpId="0" animBg="1"/>
      <p:bldP spid="9" grpId="0" animBg="1"/>
      <p:bldP spid="9" grpId="1" animBg="1"/>
      <p:bldP spid="11" grpId="0" animBg="1"/>
      <p:bldP spid="11" grpId="1" animBg="1"/>
      <p:bldP spid="61" grpId="0"/>
      <p:bldP spid="63" grpId="0" animBg="1"/>
      <p:bldP spid="64" grpId="0" animBg="1"/>
      <p:bldP spid="64" grpId="1" animBg="1"/>
      <p:bldP spid="66" grpId="0" animBg="1"/>
      <p:bldP spid="66" grpId="1" animBg="1"/>
      <p:bldP spid="67" grpId="0" animBg="1"/>
      <p:bldP spid="67" grpId="1" animBg="1"/>
      <p:bldP spid="6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 50"/>
          <p:cNvGrpSpPr/>
          <p:nvPr/>
        </p:nvGrpSpPr>
        <p:grpSpPr>
          <a:xfrm>
            <a:off x="-305747" y="1471100"/>
            <a:ext cx="1427147" cy="362904"/>
            <a:chOff x="0" y="937679"/>
            <a:chExt cx="1151467" cy="362904"/>
          </a:xfrm>
        </p:grpSpPr>
        <p:sp>
          <p:nvSpPr>
            <p:cNvPr id="52" name="矩形 51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0" y="992806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目录</a:t>
              </a: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-305747" y="1920090"/>
            <a:ext cx="1427147" cy="362904"/>
            <a:chOff x="0" y="1377583"/>
            <a:chExt cx="1151467" cy="362904"/>
          </a:xfrm>
        </p:grpSpPr>
        <p:sp>
          <p:nvSpPr>
            <p:cNvPr id="55" name="矩形 54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0" y="143271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图形效果</a:t>
              </a: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-305747" y="2369080"/>
            <a:ext cx="1427147" cy="362904"/>
            <a:chOff x="0" y="1825991"/>
            <a:chExt cx="1151467" cy="362904"/>
          </a:xfrm>
        </p:grpSpPr>
        <p:sp>
          <p:nvSpPr>
            <p:cNvPr id="71" name="矩形 70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0" y="1881118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动态绘制</a:t>
              </a:r>
            </a:p>
          </p:txBody>
        </p:sp>
      </p:grpSp>
      <p:grpSp>
        <p:nvGrpSpPr>
          <p:cNvPr id="73" name="组 72"/>
          <p:cNvGrpSpPr/>
          <p:nvPr/>
        </p:nvGrpSpPr>
        <p:grpSpPr>
          <a:xfrm>
            <a:off x="-305747" y="2818070"/>
            <a:ext cx="1427147" cy="362904"/>
            <a:chOff x="0" y="2279893"/>
            <a:chExt cx="1151467" cy="362904"/>
          </a:xfrm>
        </p:grpSpPr>
        <p:sp>
          <p:nvSpPr>
            <p:cNvPr id="74" name="矩形 73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0" y="233502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图像效果</a:t>
              </a:r>
            </a:p>
          </p:txBody>
        </p:sp>
      </p:grpSp>
      <p:grpSp>
        <p:nvGrpSpPr>
          <p:cNvPr id="76" name="组 75"/>
          <p:cNvGrpSpPr/>
          <p:nvPr/>
        </p:nvGrpSpPr>
        <p:grpSpPr>
          <a:xfrm>
            <a:off x="-85605" y="3267061"/>
            <a:ext cx="1427147" cy="362904"/>
            <a:chOff x="0" y="2733640"/>
            <a:chExt cx="1151467" cy="362904"/>
          </a:xfrm>
        </p:grpSpPr>
        <p:sp>
          <p:nvSpPr>
            <p:cNvPr id="77" name="矩形 76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0" y="2788767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chemeClr val="bg1"/>
                  </a:solidFill>
                  <a:latin typeface="Arial"/>
                  <a:cs typeface="Arial"/>
                </a:rPr>
                <a:t>图像压缩</a:t>
              </a:r>
            </a:p>
          </p:txBody>
        </p:sp>
      </p:grpSp>
      <p:grpSp>
        <p:nvGrpSpPr>
          <p:cNvPr id="44" name="组 7">
            <a:extLst>
              <a:ext uri="{FF2B5EF4-FFF2-40B4-BE49-F238E27FC236}">
                <a16:creationId xmlns:a16="http://schemas.microsoft.com/office/drawing/2014/main" id="{EC694A46-0457-D448-9DBA-BBD1253FDD0B}"/>
              </a:ext>
            </a:extLst>
          </p:cNvPr>
          <p:cNvGrpSpPr/>
          <p:nvPr/>
        </p:nvGrpSpPr>
        <p:grpSpPr>
          <a:xfrm>
            <a:off x="61651" y="93268"/>
            <a:ext cx="1467068" cy="731255"/>
            <a:chOff x="1561855" y="136620"/>
            <a:chExt cx="1467068" cy="79080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8A76FE0-C316-3142-83D5-68BE84D8C544}"/>
                </a:ext>
              </a:extLst>
            </p:cNvPr>
            <p:cNvSpPr txBox="1"/>
            <p:nvPr/>
          </p:nvSpPr>
          <p:spPr>
            <a:xfrm>
              <a:off x="1576591" y="136620"/>
              <a:ext cx="121058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CC124"/>
                  </a:solidFill>
                  <a:latin typeface="Arial"/>
                  <a:cs typeface="Arial"/>
                </a:rPr>
                <a:t>图像压缩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787858B-2347-DC44-BE67-7153D462B8F3}"/>
                </a:ext>
              </a:extLst>
            </p:cNvPr>
            <p:cNvSpPr txBox="1"/>
            <p:nvPr/>
          </p:nvSpPr>
          <p:spPr>
            <a:xfrm>
              <a:off x="1561855" y="494732"/>
              <a:ext cx="146706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FFFFF"/>
                  </a:solidFill>
                  <a:latin typeface="Arial"/>
                  <a:cs typeface="Arial"/>
                </a:rPr>
                <a:t>双线性插值</a:t>
              </a:r>
            </a:p>
          </p:txBody>
        </p: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FEB9392E-BBB1-744B-8872-4310D37F6BC6}"/>
              </a:ext>
            </a:extLst>
          </p:cNvPr>
          <p:cNvSpPr/>
          <p:nvPr/>
        </p:nvSpPr>
        <p:spPr>
          <a:xfrm>
            <a:off x="1444739" y="975264"/>
            <a:ext cx="2175540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noProof="0" dirty="0">
                <a:solidFill>
                  <a:schemeClr val="bg1"/>
                </a:solidFill>
                <a:latin typeface="+mn-ea"/>
              </a:rPr>
              <a:t>线性插值：线性方程求解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2854F3-7E30-C841-A4EC-FDA88B8CC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19" y="1471098"/>
            <a:ext cx="2324824" cy="2392319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D7A6814A-C7A3-BA4B-958B-EEC1D8EA9B6A}"/>
              </a:ext>
            </a:extLst>
          </p:cNvPr>
          <p:cNvSpPr/>
          <p:nvPr/>
        </p:nvSpPr>
        <p:spPr>
          <a:xfrm>
            <a:off x="4685589" y="975264"/>
            <a:ext cx="4047882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双</a:t>
            </a:r>
            <a:r>
              <a:rPr lang="zh-CN" altLang="en-US" sz="1400" kern="0" noProof="0" dirty="0">
                <a:solidFill>
                  <a:schemeClr val="bg1"/>
                </a:solidFill>
                <a:latin typeface="+mn-ea"/>
              </a:rPr>
              <a:t>线性插值：在</a:t>
            </a:r>
            <a:r>
              <a:rPr lang="en-US" altLang="zh-CN" sz="1400" kern="0" noProof="0" dirty="0">
                <a:solidFill>
                  <a:schemeClr val="bg1"/>
                </a:solidFill>
                <a:latin typeface="+mn-ea"/>
              </a:rPr>
              <a:t>XY</a:t>
            </a:r>
            <a:r>
              <a:rPr lang="zh-CN" altLang="en-US" sz="1400" kern="0" noProof="0" dirty="0">
                <a:solidFill>
                  <a:schemeClr val="bg1"/>
                </a:solidFill>
                <a:latin typeface="+mn-ea"/>
              </a:rPr>
              <a:t>两个方向上分别进行线性插值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0B351C-4DD3-7A45-9C63-CB271DA7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148" y="1447412"/>
            <a:ext cx="2558124" cy="2416006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634361DF-15D9-904C-B150-7A159E8AD049}"/>
              </a:ext>
            </a:extLst>
          </p:cNvPr>
          <p:cNvSpPr/>
          <p:nvPr/>
        </p:nvSpPr>
        <p:spPr>
          <a:xfrm>
            <a:off x="4685589" y="4065120"/>
            <a:ext cx="3214634" cy="625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优点：平衡了计算复杂度和输出效果</a:t>
            </a:r>
            <a:endParaRPr lang="en-US" altLang="zh-CN" sz="1400" kern="0" dirty="0">
              <a:solidFill>
                <a:schemeClr val="bg1"/>
              </a:solidFill>
              <a:latin typeface="+mn-ea"/>
            </a:endParaRPr>
          </a:p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noProof="0" dirty="0">
                <a:solidFill>
                  <a:schemeClr val="bg1"/>
                </a:solidFill>
                <a:latin typeface="+mn-ea"/>
              </a:rPr>
              <a:t>缺点：图像的高频分量会受损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40AF06-336F-DB44-8E2C-177AE6802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189927" y="1809890"/>
            <a:ext cx="3235708" cy="255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59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1"/>
      <p:bldP spid="57" grpId="2"/>
      <p:bldP spid="34" grpId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 50"/>
          <p:cNvGrpSpPr/>
          <p:nvPr/>
        </p:nvGrpSpPr>
        <p:grpSpPr>
          <a:xfrm>
            <a:off x="-305747" y="1471100"/>
            <a:ext cx="1427147" cy="362904"/>
            <a:chOff x="0" y="937679"/>
            <a:chExt cx="1151467" cy="362904"/>
          </a:xfrm>
        </p:grpSpPr>
        <p:sp>
          <p:nvSpPr>
            <p:cNvPr id="52" name="矩形 51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0" y="992806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目录</a:t>
              </a: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-305747" y="1920090"/>
            <a:ext cx="1427147" cy="362904"/>
            <a:chOff x="0" y="1377583"/>
            <a:chExt cx="1151467" cy="362904"/>
          </a:xfrm>
        </p:grpSpPr>
        <p:sp>
          <p:nvSpPr>
            <p:cNvPr id="55" name="矩形 54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0" y="143271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图形效果</a:t>
              </a: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-305747" y="2369080"/>
            <a:ext cx="1427147" cy="362904"/>
            <a:chOff x="0" y="1825991"/>
            <a:chExt cx="1151467" cy="362904"/>
          </a:xfrm>
        </p:grpSpPr>
        <p:sp>
          <p:nvSpPr>
            <p:cNvPr id="71" name="矩形 70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0" y="1881118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动态绘制</a:t>
              </a:r>
            </a:p>
          </p:txBody>
        </p:sp>
      </p:grpSp>
      <p:grpSp>
        <p:nvGrpSpPr>
          <p:cNvPr id="73" name="组 72"/>
          <p:cNvGrpSpPr/>
          <p:nvPr/>
        </p:nvGrpSpPr>
        <p:grpSpPr>
          <a:xfrm>
            <a:off x="-305747" y="2818070"/>
            <a:ext cx="1427147" cy="362904"/>
            <a:chOff x="0" y="2279893"/>
            <a:chExt cx="1151467" cy="362904"/>
          </a:xfrm>
        </p:grpSpPr>
        <p:sp>
          <p:nvSpPr>
            <p:cNvPr id="74" name="矩形 73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0" y="233502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图像效果</a:t>
              </a:r>
            </a:p>
          </p:txBody>
        </p:sp>
      </p:grpSp>
      <p:grpSp>
        <p:nvGrpSpPr>
          <p:cNvPr id="76" name="组 75"/>
          <p:cNvGrpSpPr/>
          <p:nvPr/>
        </p:nvGrpSpPr>
        <p:grpSpPr>
          <a:xfrm>
            <a:off x="-85605" y="3267061"/>
            <a:ext cx="1427147" cy="362904"/>
            <a:chOff x="0" y="2733640"/>
            <a:chExt cx="1151467" cy="362904"/>
          </a:xfrm>
        </p:grpSpPr>
        <p:sp>
          <p:nvSpPr>
            <p:cNvPr id="77" name="矩形 76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0" y="2788767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chemeClr val="bg1"/>
                  </a:solidFill>
                  <a:latin typeface="Arial"/>
                  <a:cs typeface="Arial"/>
                </a:rPr>
                <a:t>图像压缩</a:t>
              </a:r>
            </a:p>
          </p:txBody>
        </p:sp>
      </p:grpSp>
      <p:grpSp>
        <p:nvGrpSpPr>
          <p:cNvPr id="44" name="组 7">
            <a:extLst>
              <a:ext uri="{FF2B5EF4-FFF2-40B4-BE49-F238E27FC236}">
                <a16:creationId xmlns:a16="http://schemas.microsoft.com/office/drawing/2014/main" id="{EC694A46-0457-D448-9DBA-BBD1253FDD0B}"/>
              </a:ext>
            </a:extLst>
          </p:cNvPr>
          <p:cNvGrpSpPr/>
          <p:nvPr/>
        </p:nvGrpSpPr>
        <p:grpSpPr>
          <a:xfrm>
            <a:off x="61651" y="93268"/>
            <a:ext cx="1467068" cy="731255"/>
            <a:chOff x="1561855" y="136620"/>
            <a:chExt cx="1467068" cy="79080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8A76FE0-C316-3142-83D5-68BE84D8C544}"/>
                </a:ext>
              </a:extLst>
            </p:cNvPr>
            <p:cNvSpPr txBox="1"/>
            <p:nvPr/>
          </p:nvSpPr>
          <p:spPr>
            <a:xfrm>
              <a:off x="1576591" y="136620"/>
              <a:ext cx="121058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CC124"/>
                  </a:solidFill>
                  <a:latin typeface="Arial"/>
                  <a:cs typeface="Arial"/>
                </a:rPr>
                <a:t>图像压缩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787858B-2347-DC44-BE67-7153D462B8F3}"/>
                </a:ext>
              </a:extLst>
            </p:cNvPr>
            <p:cNvSpPr txBox="1"/>
            <p:nvPr/>
          </p:nvSpPr>
          <p:spPr>
            <a:xfrm>
              <a:off x="1561855" y="494732"/>
              <a:ext cx="146706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FFFFF"/>
                  </a:solidFill>
                  <a:latin typeface="Arial"/>
                  <a:cs typeface="Arial"/>
                </a:rPr>
                <a:t>双三次插值</a:t>
              </a: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776DE352-79BE-8E4A-B571-99101A4DAD4C}"/>
              </a:ext>
            </a:extLst>
          </p:cNvPr>
          <p:cNvSpPr/>
          <p:nvPr/>
        </p:nvSpPr>
        <p:spPr>
          <a:xfrm>
            <a:off x="1519272" y="802717"/>
            <a:ext cx="6001201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noProof="0" dirty="0">
                <a:solidFill>
                  <a:schemeClr val="bg1"/>
                </a:solidFill>
                <a:latin typeface="+mn-ea"/>
              </a:rPr>
              <a:t>核心思想：线性函数过于平滑，采用更自然的采样函数</a:t>
            </a: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（一般为三次函数）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65A0B4-868D-F741-B84C-12C3FDDAA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62" t="17668" r="22584" b="13291"/>
          <a:stretch/>
        </p:blipFill>
        <p:spPr>
          <a:xfrm>
            <a:off x="1641703" y="1471100"/>
            <a:ext cx="2279668" cy="2046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42DCD6A-7594-BE42-AABE-93548D0C7B3B}"/>
                  </a:ext>
                </a:extLst>
              </p:cNvPr>
              <p:cNvSpPr txBox="1"/>
              <p:nvPr/>
            </p:nvSpPr>
            <p:spPr>
              <a:xfrm>
                <a:off x="6519435" y="2268938"/>
                <a:ext cx="2624565" cy="971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     (−2≤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≤0)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(0&lt;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≤2)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42DCD6A-7594-BE42-AABE-93548D0C7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435" y="2268938"/>
                <a:ext cx="2624565" cy="971035"/>
              </a:xfrm>
              <a:prstGeom prst="rect">
                <a:avLst/>
              </a:prstGeom>
              <a:blipFill>
                <a:blip r:embed="rId3"/>
                <a:stretch>
                  <a:fillRect r="-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7678F0F2-2D47-654F-9671-487F7030D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792" y="1838797"/>
            <a:ext cx="2324643" cy="1675419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2727CF10-738A-1145-A740-D05B6987F4E7}"/>
              </a:ext>
            </a:extLst>
          </p:cNvPr>
          <p:cNvSpPr/>
          <p:nvPr/>
        </p:nvSpPr>
        <p:spPr>
          <a:xfrm>
            <a:off x="1528718" y="3897432"/>
            <a:ext cx="6663559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0" noProof="0" dirty="0">
                <a:solidFill>
                  <a:schemeClr val="bg1"/>
                </a:solidFill>
                <a:latin typeface="+mn-ea"/>
              </a:rPr>
              <a:t>P</a:t>
            </a:r>
            <a:r>
              <a:rPr lang="zh-CN" altLang="en-US" sz="1400" kern="0" noProof="0" dirty="0">
                <a:solidFill>
                  <a:schemeClr val="bg1"/>
                </a:solidFill>
                <a:latin typeface="+mn-ea"/>
              </a:rPr>
              <a:t>和周围</a:t>
            </a:r>
            <a:r>
              <a:rPr lang="en-US" altLang="zh-CN" sz="1400" kern="0" noProof="0" dirty="0">
                <a:solidFill>
                  <a:schemeClr val="bg1"/>
                </a:solidFill>
                <a:latin typeface="+mn-ea"/>
              </a:rPr>
              <a:t>16</a:t>
            </a:r>
            <a:r>
              <a:rPr lang="zh-CN" altLang="en-US" sz="1400" kern="0" noProof="0" dirty="0">
                <a:solidFill>
                  <a:schemeClr val="bg1"/>
                </a:solidFill>
                <a:latin typeface="+mn-ea"/>
              </a:rPr>
              <a:t>个点的</a:t>
            </a: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水平、垂直</a:t>
            </a:r>
            <a:r>
              <a:rPr lang="zh-CN" altLang="en-US" sz="1400" kern="0" noProof="0" dirty="0">
                <a:solidFill>
                  <a:schemeClr val="bg1"/>
                </a:solidFill>
                <a:latin typeface="+mn-ea"/>
              </a:rPr>
              <a:t>距离分别带入公式，得到水平、垂直权重分量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5B35343-FFCA-D940-95E0-ECEEA3BBCB06}"/>
              </a:ext>
            </a:extLst>
          </p:cNvPr>
          <p:cNvSpPr/>
          <p:nvPr/>
        </p:nvSpPr>
        <p:spPr>
          <a:xfrm>
            <a:off x="4139567" y="1367956"/>
            <a:ext cx="1196419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三角形采样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0317B08-BA82-6F4D-9300-39E3AF3C4391}"/>
              </a:ext>
            </a:extLst>
          </p:cNvPr>
          <p:cNvSpPr/>
          <p:nvPr/>
        </p:nvSpPr>
        <p:spPr>
          <a:xfrm>
            <a:off x="1528718" y="4340783"/>
            <a:ext cx="5152116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水平、垂直权重乘积后</a:t>
            </a:r>
            <a:r>
              <a:rPr lang="zh-CN" altLang="en-US" sz="1400" kern="0" noProof="0" dirty="0">
                <a:solidFill>
                  <a:schemeClr val="bg1"/>
                </a:solidFill>
                <a:latin typeface="+mn-ea"/>
              </a:rPr>
              <a:t>归一化，</a:t>
            </a:r>
            <a:r>
              <a:rPr lang="en-US" altLang="zh-CN" sz="1400" kern="0" noProof="0" dirty="0">
                <a:solidFill>
                  <a:schemeClr val="bg1"/>
                </a:solidFill>
                <a:latin typeface="+mn-ea"/>
              </a:rPr>
              <a:t>P</a:t>
            </a:r>
            <a:r>
              <a:rPr lang="zh-CN" altLang="en-US" sz="1400" kern="0" noProof="0" dirty="0">
                <a:solidFill>
                  <a:schemeClr val="bg1"/>
                </a:solidFill>
                <a:latin typeface="+mn-ea"/>
              </a:rPr>
              <a:t>颜色为各点权重颜色相加之和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2708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9" grpId="0"/>
      <p:bldP spid="33" grpId="0"/>
      <p:bldP spid="37" grpId="1"/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 50"/>
          <p:cNvGrpSpPr/>
          <p:nvPr/>
        </p:nvGrpSpPr>
        <p:grpSpPr>
          <a:xfrm>
            <a:off x="-305747" y="1471100"/>
            <a:ext cx="1427147" cy="362904"/>
            <a:chOff x="0" y="937679"/>
            <a:chExt cx="1151467" cy="362904"/>
          </a:xfrm>
        </p:grpSpPr>
        <p:sp>
          <p:nvSpPr>
            <p:cNvPr id="52" name="矩形 51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0" y="992806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目录</a:t>
              </a: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-305747" y="1920090"/>
            <a:ext cx="1427147" cy="362904"/>
            <a:chOff x="0" y="1377583"/>
            <a:chExt cx="1151467" cy="362904"/>
          </a:xfrm>
        </p:grpSpPr>
        <p:sp>
          <p:nvSpPr>
            <p:cNvPr id="55" name="矩形 54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0" y="143271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图形效果</a:t>
              </a: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-305747" y="2369080"/>
            <a:ext cx="1427147" cy="362904"/>
            <a:chOff x="0" y="1825991"/>
            <a:chExt cx="1151467" cy="362904"/>
          </a:xfrm>
        </p:grpSpPr>
        <p:sp>
          <p:nvSpPr>
            <p:cNvPr id="71" name="矩形 70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0" y="1881118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动态绘制</a:t>
              </a:r>
            </a:p>
          </p:txBody>
        </p:sp>
      </p:grpSp>
      <p:grpSp>
        <p:nvGrpSpPr>
          <p:cNvPr id="73" name="组 72"/>
          <p:cNvGrpSpPr/>
          <p:nvPr/>
        </p:nvGrpSpPr>
        <p:grpSpPr>
          <a:xfrm>
            <a:off x="-305747" y="2818070"/>
            <a:ext cx="1427147" cy="362904"/>
            <a:chOff x="0" y="2279893"/>
            <a:chExt cx="1151467" cy="362904"/>
          </a:xfrm>
        </p:grpSpPr>
        <p:sp>
          <p:nvSpPr>
            <p:cNvPr id="74" name="矩形 73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0" y="233502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图像效果</a:t>
              </a:r>
            </a:p>
          </p:txBody>
        </p:sp>
      </p:grpSp>
      <p:grpSp>
        <p:nvGrpSpPr>
          <p:cNvPr id="76" name="组 75"/>
          <p:cNvGrpSpPr/>
          <p:nvPr/>
        </p:nvGrpSpPr>
        <p:grpSpPr>
          <a:xfrm>
            <a:off x="-85605" y="3267061"/>
            <a:ext cx="1427147" cy="362904"/>
            <a:chOff x="0" y="2733640"/>
            <a:chExt cx="1151467" cy="362904"/>
          </a:xfrm>
        </p:grpSpPr>
        <p:sp>
          <p:nvSpPr>
            <p:cNvPr id="77" name="矩形 76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0" y="2788767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chemeClr val="bg1"/>
                  </a:solidFill>
                  <a:latin typeface="Arial"/>
                  <a:cs typeface="Arial"/>
                </a:rPr>
                <a:t>图像压缩</a:t>
              </a:r>
            </a:p>
          </p:txBody>
        </p:sp>
      </p:grpSp>
      <p:grpSp>
        <p:nvGrpSpPr>
          <p:cNvPr id="44" name="组 7">
            <a:extLst>
              <a:ext uri="{FF2B5EF4-FFF2-40B4-BE49-F238E27FC236}">
                <a16:creationId xmlns:a16="http://schemas.microsoft.com/office/drawing/2014/main" id="{EC694A46-0457-D448-9DBA-BBD1253FDD0B}"/>
              </a:ext>
            </a:extLst>
          </p:cNvPr>
          <p:cNvGrpSpPr/>
          <p:nvPr/>
        </p:nvGrpSpPr>
        <p:grpSpPr>
          <a:xfrm>
            <a:off x="61651" y="93268"/>
            <a:ext cx="1723549" cy="731255"/>
            <a:chOff x="1561855" y="136620"/>
            <a:chExt cx="1723549" cy="79080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8A76FE0-C316-3142-83D5-68BE84D8C544}"/>
                </a:ext>
              </a:extLst>
            </p:cNvPr>
            <p:cNvSpPr txBox="1"/>
            <p:nvPr/>
          </p:nvSpPr>
          <p:spPr>
            <a:xfrm>
              <a:off x="1576591" y="136620"/>
              <a:ext cx="121058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CC124"/>
                  </a:solidFill>
                  <a:latin typeface="Arial"/>
                  <a:cs typeface="Arial"/>
                </a:rPr>
                <a:t>图像压缩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787858B-2347-DC44-BE67-7153D462B8F3}"/>
                </a:ext>
              </a:extLst>
            </p:cNvPr>
            <p:cNvSpPr txBox="1"/>
            <p:nvPr/>
          </p:nvSpPr>
          <p:spPr>
            <a:xfrm>
              <a:off x="1561855" y="494732"/>
              <a:ext cx="1723549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FFFFF"/>
                  </a:solidFill>
                  <a:latin typeface="Arial"/>
                  <a:cs typeface="Arial"/>
                </a:rPr>
                <a:t>插值采样函数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A6483E2-D362-D844-BA67-025AEE35D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47" y="1212932"/>
            <a:ext cx="2279668" cy="16754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CAAAB1-F633-2B46-8D95-9E6B0F745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191" y="1209606"/>
            <a:ext cx="2293403" cy="16754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D68843-B67B-5D40-9646-8A8D77B53111}"/>
                  </a:ext>
                </a:extLst>
              </p:cNvPr>
              <p:cNvSpPr txBox="1"/>
              <p:nvPr/>
            </p:nvSpPr>
            <p:spPr>
              <a:xfrm>
                <a:off x="1400003" y="3056163"/>
                <a:ext cx="3069622" cy="13462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kumimoji="1" lang="en-US" altLang="zh-CN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(−</m:t>
                              </m:r>
                              <m:f>
                                <m:f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≤−</m:t>
                              </m:r>
                              <m:f>
                                <m:f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>
                                <m:f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(−</m:t>
                              </m:r>
                              <m:f>
                                <m:f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>
                                <m:f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zh-CN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(</m:t>
                              </m:r>
                              <m:f>
                                <m:f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f>
                                <m:f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67D68843-B67B-5D40-9646-8A8D77B53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003" y="3056163"/>
                <a:ext cx="3069622" cy="1346266"/>
              </a:xfrm>
              <a:prstGeom prst="rect">
                <a:avLst/>
              </a:prstGeom>
              <a:blipFill>
                <a:blip r:embed="rId4"/>
                <a:stretch>
                  <a:fillRect b="-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4B75A8E-E59E-1A48-8555-751B7FCB5BC5}"/>
                  </a:ext>
                </a:extLst>
              </p:cNvPr>
              <p:cNvSpPr txBox="1"/>
              <p:nvPr/>
            </p:nvSpPr>
            <p:spPr>
              <a:xfrm>
                <a:off x="3944701" y="3148289"/>
                <a:ext cx="3111749" cy="971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(0≤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≤1)</m:t>
                              </m:r>
                            </m:e>
                            <m:e>
                              <m:f>
                                <m:f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(2−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(1≤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≤2)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04B75A8E-E59E-1A48-8555-751B7FCB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01" y="3148289"/>
                <a:ext cx="3111749" cy="971035"/>
              </a:xfrm>
              <a:prstGeom prst="rect">
                <a:avLst/>
              </a:prstGeom>
              <a:blipFill>
                <a:blip r:embed="rId5"/>
                <a:stretch>
                  <a:fillRect l="-813" r="-16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41A2A4ED-319B-A14B-8045-27C08975F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570" y="1196176"/>
            <a:ext cx="2321950" cy="1675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6F1D376-DB15-DE49-9F64-834675DF342A}"/>
                  </a:ext>
                </a:extLst>
              </p:cNvPr>
              <p:cNvSpPr txBox="1"/>
              <p:nvPr/>
            </p:nvSpPr>
            <p:spPr>
              <a:xfrm>
                <a:off x="5642323" y="3228861"/>
                <a:ext cx="3382785" cy="802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                         (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=0)</m:t>
                              </m:r>
                            </m:e>
                            <m:e>
                              <m:f>
                                <m:f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func>
                                    <m:func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14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func>
                                        <m:funcPr>
                                          <m:ctrlP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1" lang="en-US" altLang="zh-CN" sz="1400" b="0" i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f>
                                            <m:fPr>
                                              <m:ctrlP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kumimoji="1" lang="en-US" altLang="zh-CN" sz="1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r>
                                                <a:rPr kumimoji="1" lang="en-US" altLang="zh-CN" sz="1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num>
                                            <m:den>
                                              <m:r>
                                                <a:rPr kumimoji="1" lang="en-US" altLang="zh-CN" sz="1400" b="0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den>
                                          </m:f>
                                          <m:r>
                                            <a:rPr kumimoji="1" lang="en-US" altLang="zh-CN" sz="1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func>
                                    </m:e>
                                  </m:func>
                                </m:num>
                                <m:den>
                                  <m:sSup>
                                    <m:sSup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p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(−2≤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≤2)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6F1D376-DB15-DE49-9F64-834675DF3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323" y="3228861"/>
                <a:ext cx="3382785" cy="802207"/>
              </a:xfrm>
              <a:prstGeom prst="rect">
                <a:avLst/>
              </a:prstGeom>
              <a:blipFill>
                <a:blip r:embed="rId7"/>
                <a:stretch>
                  <a:fillRect l="-749" r="-1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99148DE0-F908-DC49-8B95-FE1149CB31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547" y="3333579"/>
            <a:ext cx="2293402" cy="16754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4E954ED-BACF-0D46-9B87-A70E94FBF5C2}"/>
                  </a:ext>
                </a:extLst>
              </p:cNvPr>
              <p:cNvSpPr txBox="1"/>
              <p:nvPr/>
            </p:nvSpPr>
            <p:spPr>
              <a:xfrm>
                <a:off x="3944701" y="3888287"/>
                <a:ext cx="4821320" cy="480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d>
                                <m:d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+3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  (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≤1)</m:t>
                              </m:r>
                            </m:e>
                            <m:e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sz="1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+8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(1&lt;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kumimoji="1" lang="en-US" altLang="zh-CN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&lt;2)</m:t>
                              </m:r>
                            </m:e>
                          </m:eqArr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(</m:t>
                          </m:r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kumimoji="1" lang="en-US" altLang="zh-CN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=−1)</m:t>
                          </m:r>
                        </m:e>
                      </m:d>
                    </m:oMath>
                  </m:oMathPara>
                </a14:m>
                <a:endParaRPr kumimoji="1" lang="en-US" altLang="zh-CN" sz="14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4E954ED-BACF-0D46-9B87-A70E94FBF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701" y="3888287"/>
                <a:ext cx="4821320" cy="480581"/>
              </a:xfrm>
              <a:prstGeom prst="rect">
                <a:avLst/>
              </a:prstGeom>
              <a:blipFill>
                <a:blip r:embed="rId9"/>
                <a:stretch>
                  <a:fillRect l="-5000" t="-217949" r="-789" b="-3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id="{5A8CDB08-E08B-F345-B17F-5D9FB28D04B9}"/>
              </a:ext>
            </a:extLst>
          </p:cNvPr>
          <p:cNvSpPr/>
          <p:nvPr/>
        </p:nvSpPr>
        <p:spPr>
          <a:xfrm>
            <a:off x="1360203" y="864511"/>
            <a:ext cx="1249396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0" noProof="0" dirty="0">
                <a:solidFill>
                  <a:schemeClr val="bg1"/>
                </a:solidFill>
                <a:latin typeface="+mn-ea"/>
              </a:rPr>
              <a:t>Bell</a:t>
            </a:r>
            <a:r>
              <a:rPr lang="zh-CN" altLang="en-US" sz="1400" kern="0" noProof="0" dirty="0">
                <a:solidFill>
                  <a:schemeClr val="bg1"/>
                </a:solidFill>
                <a:latin typeface="+mn-ea"/>
              </a:rPr>
              <a:t>分布采样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439F556-0819-9540-AB18-D7D04E965C4D}"/>
              </a:ext>
            </a:extLst>
          </p:cNvPr>
          <p:cNvSpPr/>
          <p:nvPr/>
        </p:nvSpPr>
        <p:spPr>
          <a:xfrm>
            <a:off x="3993139" y="848953"/>
            <a:ext cx="1409439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0" noProof="0" dirty="0">
                <a:solidFill>
                  <a:schemeClr val="bg1"/>
                </a:solidFill>
                <a:latin typeface="+mn-ea"/>
              </a:rPr>
              <a:t>B</a:t>
            </a:r>
            <a:r>
              <a:rPr lang="zh-CN" altLang="en-US" sz="1400" kern="0" noProof="0" dirty="0">
                <a:solidFill>
                  <a:schemeClr val="bg1"/>
                </a:solidFill>
                <a:latin typeface="+mn-ea"/>
              </a:rPr>
              <a:t>样条曲线采样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D65B562-872C-9E4C-ADD8-0FE2D152994B}"/>
              </a:ext>
            </a:extLst>
          </p:cNvPr>
          <p:cNvSpPr/>
          <p:nvPr/>
        </p:nvSpPr>
        <p:spPr>
          <a:xfrm>
            <a:off x="6536392" y="834132"/>
            <a:ext cx="1594649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09630">
              <a:lnSpc>
                <a:spcPct val="130000"/>
              </a:lnSpc>
              <a:defRPr/>
            </a:pPr>
            <a:r>
              <a:rPr lang="en-US" altLang="zh-CN" sz="1400" kern="0" dirty="0" err="1">
                <a:solidFill>
                  <a:schemeClr val="bg1"/>
                </a:solidFill>
                <a:latin typeface="+mn-ea"/>
              </a:rPr>
              <a:t>Lanczos</a:t>
            </a: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函数采样</a:t>
            </a:r>
            <a:endParaRPr lang="en-US" altLang="zh-CN" sz="14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FB774AB-24AD-9A42-9ABF-A023BCF48EDB}"/>
              </a:ext>
            </a:extLst>
          </p:cNvPr>
          <p:cNvSpPr/>
          <p:nvPr/>
        </p:nvSpPr>
        <p:spPr>
          <a:xfrm>
            <a:off x="1360203" y="2975742"/>
            <a:ext cx="1908780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30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三次卷积函数采样</a:t>
            </a:r>
            <a:endParaRPr lang="en-US" altLang="zh-CN" sz="14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9FAA315-2D54-B647-B4DD-9E4DEB41D893}"/>
              </a:ext>
            </a:extLst>
          </p:cNvPr>
          <p:cNvSpPr/>
          <p:nvPr/>
        </p:nvSpPr>
        <p:spPr>
          <a:xfrm>
            <a:off x="3903246" y="4245735"/>
            <a:ext cx="4086122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思考</a:t>
            </a:r>
            <a:r>
              <a:rPr lang="en-US" altLang="zh-CN" sz="1400" kern="0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：函数形态特点</a:t>
            </a:r>
            <a:r>
              <a:rPr lang="en-US" altLang="zh-CN" sz="1400" kern="0" dirty="0">
                <a:solidFill>
                  <a:schemeClr val="bg1"/>
                </a:solidFill>
                <a:latin typeface="+mn-ea"/>
              </a:rPr>
              <a:t>        </a:t>
            </a:r>
            <a:r>
              <a:rPr lang="zh-CN" altLang="en-US" sz="1400" kern="0" noProof="0" dirty="0">
                <a:solidFill>
                  <a:schemeClr val="bg1"/>
                </a:solidFill>
                <a:latin typeface="+mn-ea"/>
              </a:rPr>
              <a:t>思考</a:t>
            </a:r>
            <a:r>
              <a:rPr lang="en-US" altLang="zh-CN" sz="1400" kern="0" noProof="0" dirty="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sz="1400" kern="0" noProof="0" dirty="0">
                <a:solidFill>
                  <a:schemeClr val="bg1"/>
                </a:solidFill>
                <a:latin typeface="+mn-ea"/>
              </a:rPr>
              <a:t>：</a:t>
            </a: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取值范围理解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4211C51-F6AC-5B4B-90A6-68DA9CD42418}"/>
              </a:ext>
            </a:extLst>
          </p:cNvPr>
          <p:cNvSpPr/>
          <p:nvPr/>
        </p:nvSpPr>
        <p:spPr>
          <a:xfrm>
            <a:off x="3964589" y="3214991"/>
            <a:ext cx="2717460" cy="625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优点：图像边缘平滑，效果很好</a:t>
            </a:r>
            <a:endParaRPr lang="en-US" altLang="zh-CN" sz="1400" kern="0" dirty="0">
              <a:solidFill>
                <a:schemeClr val="bg1"/>
              </a:solidFill>
              <a:latin typeface="+mn-ea"/>
            </a:endParaRPr>
          </a:p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noProof="0" dirty="0">
                <a:solidFill>
                  <a:schemeClr val="bg1"/>
                </a:solidFill>
                <a:latin typeface="+mn-ea"/>
              </a:rPr>
              <a:t>缺点：过高的计算开销</a:t>
            </a:r>
            <a:endParaRPr lang="en-US" altLang="zh-CN" sz="1400" kern="0" noProof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8189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0" grpId="0"/>
      <p:bldP spid="30" grpId="1"/>
      <p:bldP spid="32" grpId="0"/>
      <p:bldP spid="32" grpId="1"/>
      <p:bldP spid="36" grpId="0"/>
      <p:bldP spid="36" grpId="1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 50"/>
          <p:cNvGrpSpPr/>
          <p:nvPr/>
        </p:nvGrpSpPr>
        <p:grpSpPr>
          <a:xfrm>
            <a:off x="-305747" y="1471100"/>
            <a:ext cx="1427147" cy="362904"/>
            <a:chOff x="0" y="937679"/>
            <a:chExt cx="1151467" cy="362904"/>
          </a:xfrm>
        </p:grpSpPr>
        <p:sp>
          <p:nvSpPr>
            <p:cNvPr id="52" name="矩形 51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0" y="992806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目录</a:t>
              </a: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-305747" y="1920090"/>
            <a:ext cx="1427147" cy="362904"/>
            <a:chOff x="0" y="1377583"/>
            <a:chExt cx="1151467" cy="362904"/>
          </a:xfrm>
        </p:grpSpPr>
        <p:sp>
          <p:nvSpPr>
            <p:cNvPr id="55" name="矩形 54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0" y="143271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图形效果</a:t>
              </a: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-305747" y="2369080"/>
            <a:ext cx="1427147" cy="362904"/>
            <a:chOff x="0" y="1825991"/>
            <a:chExt cx="1151467" cy="362904"/>
          </a:xfrm>
        </p:grpSpPr>
        <p:sp>
          <p:nvSpPr>
            <p:cNvPr id="71" name="矩形 70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0" y="1881118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动态绘制</a:t>
              </a:r>
            </a:p>
          </p:txBody>
        </p:sp>
      </p:grpSp>
      <p:grpSp>
        <p:nvGrpSpPr>
          <p:cNvPr id="73" name="组 72"/>
          <p:cNvGrpSpPr/>
          <p:nvPr/>
        </p:nvGrpSpPr>
        <p:grpSpPr>
          <a:xfrm>
            <a:off x="-305747" y="2818070"/>
            <a:ext cx="1427147" cy="362904"/>
            <a:chOff x="0" y="2279893"/>
            <a:chExt cx="1151467" cy="362904"/>
          </a:xfrm>
        </p:grpSpPr>
        <p:sp>
          <p:nvSpPr>
            <p:cNvPr id="74" name="矩形 73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0" y="233502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图像效果</a:t>
              </a:r>
            </a:p>
          </p:txBody>
        </p:sp>
      </p:grpSp>
      <p:grpSp>
        <p:nvGrpSpPr>
          <p:cNvPr id="76" name="组 75"/>
          <p:cNvGrpSpPr/>
          <p:nvPr/>
        </p:nvGrpSpPr>
        <p:grpSpPr>
          <a:xfrm>
            <a:off x="-85605" y="3267061"/>
            <a:ext cx="1427147" cy="362904"/>
            <a:chOff x="0" y="2733640"/>
            <a:chExt cx="1151467" cy="362904"/>
          </a:xfrm>
        </p:grpSpPr>
        <p:sp>
          <p:nvSpPr>
            <p:cNvPr id="77" name="矩形 76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0" y="2788767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chemeClr val="bg1"/>
                  </a:solidFill>
                  <a:latin typeface="Arial"/>
                  <a:cs typeface="Arial"/>
                </a:rPr>
                <a:t>图像压缩</a:t>
              </a:r>
            </a:p>
          </p:txBody>
        </p:sp>
      </p:grpSp>
      <p:grpSp>
        <p:nvGrpSpPr>
          <p:cNvPr id="44" name="组 7">
            <a:extLst>
              <a:ext uri="{FF2B5EF4-FFF2-40B4-BE49-F238E27FC236}">
                <a16:creationId xmlns:a16="http://schemas.microsoft.com/office/drawing/2014/main" id="{EC694A46-0457-D448-9DBA-BBD1253FDD0B}"/>
              </a:ext>
            </a:extLst>
          </p:cNvPr>
          <p:cNvGrpSpPr/>
          <p:nvPr/>
        </p:nvGrpSpPr>
        <p:grpSpPr>
          <a:xfrm>
            <a:off x="61651" y="93268"/>
            <a:ext cx="1225324" cy="731255"/>
            <a:chOff x="1561855" y="136620"/>
            <a:chExt cx="1225324" cy="79080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8A76FE0-C316-3142-83D5-68BE84D8C544}"/>
                </a:ext>
              </a:extLst>
            </p:cNvPr>
            <p:cNvSpPr txBox="1"/>
            <p:nvPr/>
          </p:nvSpPr>
          <p:spPr>
            <a:xfrm>
              <a:off x="1576591" y="136620"/>
              <a:ext cx="121058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CC124"/>
                  </a:solidFill>
                  <a:latin typeface="Arial"/>
                  <a:cs typeface="Arial"/>
                </a:rPr>
                <a:t>图像压缩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787858B-2347-DC44-BE67-7153D462B8F3}"/>
                </a:ext>
              </a:extLst>
            </p:cNvPr>
            <p:cNvSpPr txBox="1"/>
            <p:nvPr/>
          </p:nvSpPr>
          <p:spPr>
            <a:xfrm>
              <a:off x="1561855" y="494732"/>
              <a:ext cx="121058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FFFFF"/>
                  </a:solidFill>
                  <a:latin typeface="Arial"/>
                  <a:cs typeface="Arial"/>
                </a:rPr>
                <a:t>其他算法</a:t>
              </a:r>
            </a:p>
          </p:txBody>
        </p:sp>
      </p:grpSp>
      <p:grpSp>
        <p:nvGrpSpPr>
          <p:cNvPr id="34" name="组 2">
            <a:extLst>
              <a:ext uri="{FF2B5EF4-FFF2-40B4-BE49-F238E27FC236}">
                <a16:creationId xmlns:a16="http://schemas.microsoft.com/office/drawing/2014/main" id="{5A1AEF10-E8B4-1048-8566-9F75BD61A6B7}"/>
              </a:ext>
            </a:extLst>
          </p:cNvPr>
          <p:cNvGrpSpPr/>
          <p:nvPr/>
        </p:nvGrpSpPr>
        <p:grpSpPr>
          <a:xfrm>
            <a:off x="2434664" y="786297"/>
            <a:ext cx="5115036" cy="905248"/>
            <a:chOff x="2901204" y="573936"/>
            <a:chExt cx="5115036" cy="905248"/>
          </a:xfrm>
        </p:grpSpPr>
        <p:sp>
          <p:nvSpPr>
            <p:cNvPr id="35" name="文本框 8">
              <a:extLst>
                <a:ext uri="{FF2B5EF4-FFF2-40B4-BE49-F238E27FC236}">
                  <a16:creationId xmlns:a16="http://schemas.microsoft.com/office/drawing/2014/main" id="{C501399B-0FA0-C040-9697-872E9B82A024}"/>
                </a:ext>
              </a:extLst>
            </p:cNvPr>
            <p:cNvSpPr txBox="1"/>
            <p:nvPr/>
          </p:nvSpPr>
          <p:spPr>
            <a:xfrm>
              <a:off x="2978736" y="573936"/>
              <a:ext cx="5037504" cy="905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" altLang="zh-CN" sz="1400" b="1" dirty="0">
                  <a:solidFill>
                    <a:srgbClr val="FFC000"/>
                  </a:solidFill>
                  <a:latin typeface="+mn-ea"/>
                </a:rPr>
                <a:t>EP2X</a:t>
              </a:r>
              <a:r>
                <a:rPr lang="zh-CN" altLang="en-US" sz="1400" b="1" dirty="0">
                  <a:solidFill>
                    <a:srgbClr val="FFC000"/>
                  </a:solidFill>
                  <a:latin typeface="+mn-ea"/>
                </a:rPr>
                <a:t>算法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类似最近邻算法，取范围内所有相邻像素点按照规则取值</a:t>
              </a:r>
              <a:endParaRPr lang="en-US" altLang="zh-CN" sz="1400" dirty="0">
                <a:solidFill>
                  <a:schemeClr val="bg1"/>
                </a:solidFill>
                <a:latin typeface="+mn-ea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400" i="1" dirty="0">
                  <a:solidFill>
                    <a:schemeClr val="bg1"/>
                  </a:solidFill>
                  <a:latin typeface="+mn-ea"/>
                </a:rPr>
                <a:t>优点：快速且边缘保持较好，适合小</a:t>
              </a:r>
              <a:r>
                <a:rPr lang="en-US" altLang="zh-CN" sz="1400" i="1" dirty="0">
                  <a:solidFill>
                    <a:schemeClr val="bg1"/>
                  </a:solidFill>
                  <a:latin typeface="+mn-ea"/>
                </a:rPr>
                <a:t>UI</a:t>
              </a:r>
              <a:r>
                <a:rPr lang="zh-CN" altLang="en-US" sz="1400" i="1" dirty="0">
                  <a:solidFill>
                    <a:schemeClr val="bg1"/>
                  </a:solidFill>
                  <a:latin typeface="+mn-ea"/>
                </a:rPr>
                <a:t>图标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66392EE-7C8E-184D-80D0-6EFC064EE23F}"/>
                </a:ext>
              </a:extLst>
            </p:cNvPr>
            <p:cNvSpPr/>
            <p:nvPr/>
          </p:nvSpPr>
          <p:spPr>
            <a:xfrm>
              <a:off x="2901204" y="653748"/>
              <a:ext cx="65901" cy="558361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组 4">
            <a:extLst>
              <a:ext uri="{FF2B5EF4-FFF2-40B4-BE49-F238E27FC236}">
                <a16:creationId xmlns:a16="http://schemas.microsoft.com/office/drawing/2014/main" id="{6828BA29-C689-C540-82CC-0394E6260597}"/>
              </a:ext>
            </a:extLst>
          </p:cNvPr>
          <p:cNvGrpSpPr/>
          <p:nvPr/>
        </p:nvGrpSpPr>
        <p:grpSpPr>
          <a:xfrm>
            <a:off x="2434664" y="1727989"/>
            <a:ext cx="5115036" cy="905248"/>
            <a:chOff x="2901204" y="1603808"/>
            <a:chExt cx="5115036" cy="905248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3D330870-3E9B-AC42-A476-B20563EBA7D2}"/>
                </a:ext>
              </a:extLst>
            </p:cNvPr>
            <p:cNvSpPr txBox="1"/>
            <p:nvPr/>
          </p:nvSpPr>
          <p:spPr>
            <a:xfrm>
              <a:off x="2978736" y="1603808"/>
              <a:ext cx="5037504" cy="905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457200">
                <a:lnSpc>
                  <a:spcPct val="130000"/>
                </a:lnSpc>
              </a:pPr>
              <a:r>
                <a:rPr lang="en" altLang="zh-CN" sz="1400" b="1" dirty="0">
                  <a:solidFill>
                    <a:srgbClr val="FCC124"/>
                  </a:solidFill>
                  <a:latin typeface="+mn-ea"/>
                </a:rPr>
                <a:t>HQX</a:t>
              </a:r>
              <a:r>
                <a:rPr lang="zh-CN" altLang="en-US" sz="1400" b="1" dirty="0">
                  <a:solidFill>
                    <a:srgbClr val="FCC124"/>
                  </a:solidFill>
                  <a:latin typeface="+mn-ea"/>
                </a:rPr>
                <a:t>算法</a:t>
              </a: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+mn-ea"/>
                </a:rPr>
                <a:t>使用预先设定的映射表来根据四周相邻像素进行映射取值计算</a:t>
              </a:r>
              <a:endParaRPr lang="en-US" altLang="zh-CN" sz="1400" dirty="0">
                <a:solidFill>
                  <a:prstClr val="white"/>
                </a:solidFill>
                <a:latin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1400" i="1" dirty="0">
                  <a:solidFill>
                    <a:schemeClr val="bg1"/>
                  </a:solidFill>
                  <a:latin typeface="+mn-ea"/>
                </a:rPr>
                <a:t>优点：对比度、细节保持好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CE52A6D6-0237-8541-99A4-49F2689D2ADB}"/>
                </a:ext>
              </a:extLst>
            </p:cNvPr>
            <p:cNvSpPr/>
            <p:nvPr/>
          </p:nvSpPr>
          <p:spPr>
            <a:xfrm>
              <a:off x="2901204" y="1681669"/>
              <a:ext cx="65901" cy="558361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组 5">
            <a:extLst>
              <a:ext uri="{FF2B5EF4-FFF2-40B4-BE49-F238E27FC236}">
                <a16:creationId xmlns:a16="http://schemas.microsoft.com/office/drawing/2014/main" id="{BC641CF7-6C62-CD4F-B3A8-A98A913A8DAD}"/>
              </a:ext>
            </a:extLst>
          </p:cNvPr>
          <p:cNvGrpSpPr/>
          <p:nvPr/>
        </p:nvGrpSpPr>
        <p:grpSpPr>
          <a:xfrm>
            <a:off x="2434664" y="2669681"/>
            <a:ext cx="5115036" cy="904671"/>
            <a:chOff x="2901204" y="2633681"/>
            <a:chExt cx="5115036" cy="904671"/>
          </a:xfrm>
        </p:grpSpPr>
        <p:sp>
          <p:nvSpPr>
            <p:cNvPr id="50" name="文本框 8">
              <a:extLst>
                <a:ext uri="{FF2B5EF4-FFF2-40B4-BE49-F238E27FC236}">
                  <a16:creationId xmlns:a16="http://schemas.microsoft.com/office/drawing/2014/main" id="{47DD55D2-6C8D-534B-BCA4-AB9494DB423B}"/>
                </a:ext>
              </a:extLst>
            </p:cNvPr>
            <p:cNvSpPr txBox="1"/>
            <p:nvPr/>
          </p:nvSpPr>
          <p:spPr>
            <a:xfrm>
              <a:off x="2978736" y="2633681"/>
              <a:ext cx="5037504" cy="904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457200">
                <a:lnSpc>
                  <a:spcPct val="130000"/>
                </a:lnSpc>
              </a:pPr>
              <a:r>
                <a:rPr lang="en" altLang="zh-CN" sz="1400" b="1" dirty="0">
                  <a:solidFill>
                    <a:srgbClr val="FCC124"/>
                  </a:solidFill>
                  <a:latin typeface="+mn-ea"/>
                </a:rPr>
                <a:t>NEDI</a:t>
              </a:r>
              <a:r>
                <a:rPr lang="zh-CN" altLang="en-US" sz="1400" b="1" dirty="0">
                  <a:solidFill>
                    <a:srgbClr val="FCC124"/>
                  </a:solidFill>
                  <a:latin typeface="+mn-ea"/>
                </a:rPr>
                <a:t>算法</a:t>
              </a: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+mn-ea"/>
                </a:rPr>
                <a:t>使用相邻局部协方差来计算，并逐步扩散至全局图像</a:t>
              </a:r>
              <a:endParaRPr lang="en-US" altLang="zh-CN" sz="1400" dirty="0">
                <a:solidFill>
                  <a:prstClr val="white"/>
                </a:solidFill>
                <a:latin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1400" i="1" dirty="0">
                  <a:solidFill>
                    <a:schemeClr val="bg1"/>
                  </a:solidFill>
                  <a:latin typeface="+mn-ea"/>
                </a:rPr>
                <a:t>优点：细节保持很好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ED1EBA4A-B88F-3240-80D4-8A820E7CDE32}"/>
                </a:ext>
              </a:extLst>
            </p:cNvPr>
            <p:cNvSpPr/>
            <p:nvPr/>
          </p:nvSpPr>
          <p:spPr>
            <a:xfrm>
              <a:off x="2901204" y="2711541"/>
              <a:ext cx="65901" cy="558361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组 6">
            <a:extLst>
              <a:ext uri="{FF2B5EF4-FFF2-40B4-BE49-F238E27FC236}">
                <a16:creationId xmlns:a16="http://schemas.microsoft.com/office/drawing/2014/main" id="{52053097-CCD5-BE47-ADFF-EB35BE6AEED2}"/>
              </a:ext>
            </a:extLst>
          </p:cNvPr>
          <p:cNvGrpSpPr/>
          <p:nvPr/>
        </p:nvGrpSpPr>
        <p:grpSpPr>
          <a:xfrm>
            <a:off x="2434664" y="3611372"/>
            <a:ext cx="5115036" cy="904671"/>
            <a:chOff x="2901204" y="3663553"/>
            <a:chExt cx="5115036" cy="904671"/>
          </a:xfrm>
        </p:grpSpPr>
        <p:sp>
          <p:nvSpPr>
            <p:cNvPr id="59" name="文本框 8">
              <a:extLst>
                <a:ext uri="{FF2B5EF4-FFF2-40B4-BE49-F238E27FC236}">
                  <a16:creationId xmlns:a16="http://schemas.microsoft.com/office/drawing/2014/main" id="{848BCB42-DA6E-DA4F-9988-1BCBEF90B677}"/>
                </a:ext>
              </a:extLst>
            </p:cNvPr>
            <p:cNvSpPr txBox="1"/>
            <p:nvPr/>
          </p:nvSpPr>
          <p:spPr>
            <a:xfrm>
              <a:off x="2978736" y="3663553"/>
              <a:ext cx="5037504" cy="904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200">
                <a:lnSpc>
                  <a:spcPct val="130000"/>
                </a:lnSpc>
              </a:pPr>
              <a:r>
                <a:rPr lang="en" altLang="zh-CN" sz="1400" b="1" dirty="0">
                  <a:solidFill>
                    <a:srgbClr val="FCC124"/>
                  </a:solidFill>
                  <a:latin typeface="+mn-ea"/>
                </a:rPr>
                <a:t>Google SR</a:t>
              </a:r>
              <a:r>
                <a:rPr lang="zh-CN" altLang="en-US" sz="1400" b="1" dirty="0">
                  <a:solidFill>
                    <a:srgbClr val="FCC124"/>
                  </a:solidFill>
                  <a:latin typeface="+mn-ea"/>
                </a:rPr>
                <a:t>算法</a:t>
              </a:r>
              <a:r>
                <a:rPr lang="en-US" altLang="zh-CN" sz="1400" b="1" dirty="0">
                  <a:solidFill>
                    <a:srgbClr val="FCC124"/>
                  </a:solidFill>
                  <a:latin typeface="+mn-ea"/>
                </a:rPr>
                <a:t> (</a:t>
              </a:r>
              <a:r>
                <a:rPr lang="en" altLang="zh-CN" sz="1400" b="1" dirty="0">
                  <a:solidFill>
                    <a:srgbClr val="FCC124"/>
                  </a:solidFill>
                  <a:latin typeface="+mn-ea"/>
                </a:rPr>
                <a:t>RAISR</a:t>
              </a:r>
              <a:r>
                <a:rPr lang="en-US" altLang="zh-CN" sz="1400" b="1" dirty="0">
                  <a:solidFill>
                    <a:srgbClr val="FCC124"/>
                  </a:solidFill>
                  <a:latin typeface="+mn-ea"/>
                </a:rPr>
                <a:t>)</a:t>
              </a:r>
              <a:endParaRPr lang="zh-CN" altLang="en-US" sz="1400" b="1" dirty="0">
                <a:solidFill>
                  <a:srgbClr val="FCC124"/>
                </a:solidFill>
                <a:latin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+mn-ea"/>
                </a:rPr>
                <a:t>使用无监督学习方式，得到滤波模版，逐步处理</a:t>
              </a:r>
              <a:endParaRPr lang="en-US" altLang="zh-CN" sz="1400" dirty="0">
                <a:solidFill>
                  <a:prstClr val="white"/>
                </a:solidFill>
                <a:latin typeface="+mn-ea"/>
              </a:endParaRPr>
            </a:p>
            <a:p>
              <a:pPr lvl="0" defTabSz="457200">
                <a:lnSpc>
                  <a:spcPct val="130000"/>
                </a:lnSpc>
              </a:pPr>
              <a:r>
                <a:rPr lang="zh-CN" altLang="en-US" sz="1400" i="1" dirty="0">
                  <a:solidFill>
                    <a:schemeClr val="bg1"/>
                  </a:solidFill>
                  <a:latin typeface="+mn-ea"/>
                </a:rPr>
                <a:t>优点：得到的质量很好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169CE055-D15C-5A4C-BD10-CCB81A2FC191}"/>
                </a:ext>
              </a:extLst>
            </p:cNvPr>
            <p:cNvSpPr/>
            <p:nvPr/>
          </p:nvSpPr>
          <p:spPr>
            <a:xfrm>
              <a:off x="2901204" y="3741413"/>
              <a:ext cx="65901" cy="558361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600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 50"/>
          <p:cNvGrpSpPr/>
          <p:nvPr/>
        </p:nvGrpSpPr>
        <p:grpSpPr>
          <a:xfrm>
            <a:off x="-305747" y="1471100"/>
            <a:ext cx="1427147" cy="362904"/>
            <a:chOff x="0" y="937679"/>
            <a:chExt cx="1151467" cy="362904"/>
          </a:xfrm>
        </p:grpSpPr>
        <p:sp>
          <p:nvSpPr>
            <p:cNvPr id="52" name="矩形 51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0" y="992806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目录</a:t>
              </a: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-305747" y="1920090"/>
            <a:ext cx="1427147" cy="362904"/>
            <a:chOff x="0" y="1377583"/>
            <a:chExt cx="1151467" cy="362904"/>
          </a:xfrm>
        </p:grpSpPr>
        <p:sp>
          <p:nvSpPr>
            <p:cNvPr id="55" name="矩形 54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0" y="143271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图形效果</a:t>
              </a: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-305747" y="2369080"/>
            <a:ext cx="1427147" cy="362904"/>
            <a:chOff x="0" y="1825991"/>
            <a:chExt cx="1151467" cy="362904"/>
          </a:xfrm>
        </p:grpSpPr>
        <p:sp>
          <p:nvSpPr>
            <p:cNvPr id="71" name="矩形 70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0" y="1881118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动态绘制</a:t>
              </a:r>
            </a:p>
          </p:txBody>
        </p:sp>
      </p:grpSp>
      <p:grpSp>
        <p:nvGrpSpPr>
          <p:cNvPr id="73" name="组 72"/>
          <p:cNvGrpSpPr/>
          <p:nvPr/>
        </p:nvGrpSpPr>
        <p:grpSpPr>
          <a:xfrm>
            <a:off x="-305747" y="2818070"/>
            <a:ext cx="1427147" cy="362904"/>
            <a:chOff x="0" y="2279893"/>
            <a:chExt cx="1151467" cy="362904"/>
          </a:xfrm>
        </p:grpSpPr>
        <p:sp>
          <p:nvSpPr>
            <p:cNvPr id="74" name="矩形 73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0" y="233502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图像效果</a:t>
              </a:r>
            </a:p>
          </p:txBody>
        </p:sp>
      </p:grpSp>
      <p:grpSp>
        <p:nvGrpSpPr>
          <p:cNvPr id="76" name="组 75"/>
          <p:cNvGrpSpPr/>
          <p:nvPr/>
        </p:nvGrpSpPr>
        <p:grpSpPr>
          <a:xfrm>
            <a:off x="-85605" y="3267061"/>
            <a:ext cx="1427147" cy="362904"/>
            <a:chOff x="0" y="2733640"/>
            <a:chExt cx="1151467" cy="362904"/>
          </a:xfrm>
        </p:grpSpPr>
        <p:sp>
          <p:nvSpPr>
            <p:cNvPr id="77" name="矩形 76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0" y="2788767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chemeClr val="bg1"/>
                  </a:solidFill>
                  <a:latin typeface="Arial"/>
                  <a:cs typeface="Arial"/>
                </a:rPr>
                <a:t>图像压缩</a:t>
              </a:r>
            </a:p>
          </p:txBody>
        </p:sp>
      </p:grpSp>
      <p:grpSp>
        <p:nvGrpSpPr>
          <p:cNvPr id="44" name="组 7">
            <a:extLst>
              <a:ext uri="{FF2B5EF4-FFF2-40B4-BE49-F238E27FC236}">
                <a16:creationId xmlns:a16="http://schemas.microsoft.com/office/drawing/2014/main" id="{EC694A46-0457-D448-9DBA-BBD1253FDD0B}"/>
              </a:ext>
            </a:extLst>
          </p:cNvPr>
          <p:cNvGrpSpPr/>
          <p:nvPr/>
        </p:nvGrpSpPr>
        <p:grpSpPr>
          <a:xfrm>
            <a:off x="61651" y="93268"/>
            <a:ext cx="1353256" cy="731255"/>
            <a:chOff x="1561855" y="136620"/>
            <a:chExt cx="1353256" cy="790806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8A76FE0-C316-3142-83D5-68BE84D8C544}"/>
                </a:ext>
              </a:extLst>
            </p:cNvPr>
            <p:cNvSpPr txBox="1"/>
            <p:nvPr/>
          </p:nvSpPr>
          <p:spPr>
            <a:xfrm>
              <a:off x="1576591" y="136620"/>
              <a:ext cx="121058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CC124"/>
                  </a:solidFill>
                  <a:latin typeface="Arial"/>
                  <a:cs typeface="Arial"/>
                </a:rPr>
                <a:t>图像压缩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787858B-2347-DC44-BE67-7153D462B8F3}"/>
                </a:ext>
              </a:extLst>
            </p:cNvPr>
            <p:cNvSpPr txBox="1"/>
            <p:nvPr/>
          </p:nvSpPr>
          <p:spPr>
            <a:xfrm>
              <a:off x="1561855" y="494732"/>
              <a:ext cx="1353256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FFFFF"/>
                  </a:solidFill>
                  <a:latin typeface="Arial"/>
                  <a:cs typeface="Arial"/>
                </a:rPr>
                <a:t>程序演示</a:t>
              </a:r>
              <a:r>
                <a:rPr kumimoji="1" lang="en-US" altLang="zh-CN" sz="2000" b="1" dirty="0">
                  <a:solidFill>
                    <a:srgbClr val="FFFFFF"/>
                  </a:solidFill>
                  <a:latin typeface="Arial"/>
                  <a:cs typeface="Arial"/>
                </a:rPr>
                <a:t>4</a:t>
              </a:r>
              <a:endParaRPr kumimoji="1" lang="zh-CN" altLang="en-US" sz="2000" b="1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3309FABD-C434-4B48-8780-2D2907E853B1}"/>
              </a:ext>
            </a:extLst>
          </p:cNvPr>
          <p:cNvSpPr txBox="1"/>
          <p:nvPr/>
        </p:nvSpPr>
        <p:spPr>
          <a:xfrm>
            <a:off x="3506233" y="1839431"/>
            <a:ext cx="2521844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CN" altLang="en-US" sz="4000" b="1" dirty="0">
                <a:solidFill>
                  <a:srgbClr val="FFFFFF"/>
                </a:solidFill>
                <a:latin typeface="Arial"/>
                <a:cs typeface="Arial"/>
              </a:rPr>
              <a:t>程序演示</a:t>
            </a:r>
            <a:r>
              <a:rPr kumimoji="1" lang="en-US" altLang="zh-CN" sz="40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kumimoji="1" lang="zh-CN" alt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1026CDB-AA07-804C-B8DB-8487014F8106}"/>
              </a:ext>
            </a:extLst>
          </p:cNvPr>
          <p:cNvSpPr/>
          <p:nvPr/>
        </p:nvSpPr>
        <p:spPr>
          <a:xfrm>
            <a:off x="3550839" y="2571750"/>
            <a:ext cx="2357983" cy="356475"/>
          </a:xfrm>
          <a:prstGeom prst="rect">
            <a:avLst/>
          </a:prstGeom>
          <a:solidFill>
            <a:srgbClr val="FCC1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FB8CA87-5EEE-ED42-8DED-069929EF1BB0}"/>
              </a:ext>
            </a:extLst>
          </p:cNvPr>
          <p:cNvSpPr txBox="1"/>
          <p:nvPr/>
        </p:nvSpPr>
        <p:spPr>
          <a:xfrm>
            <a:off x="3584712" y="2574629"/>
            <a:ext cx="238942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图像压缩程序演示</a:t>
            </a:r>
            <a:endParaRPr lang="zh-CN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825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线连接符 7"/>
          <p:cNvCxnSpPr/>
          <p:nvPr/>
        </p:nvCxnSpPr>
        <p:spPr>
          <a:xfrm>
            <a:off x="3974871" y="375007"/>
            <a:ext cx="0" cy="461934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889504" y="589360"/>
            <a:ext cx="170737" cy="172479"/>
          </a:xfrm>
          <a:prstGeom prst="ellipse">
            <a:avLst/>
          </a:prstGeom>
          <a:solidFill>
            <a:srgbClr val="FCC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3889504" y="2234741"/>
            <a:ext cx="170737" cy="172479"/>
          </a:xfrm>
          <a:prstGeom prst="ellipse">
            <a:avLst/>
          </a:prstGeom>
          <a:solidFill>
            <a:srgbClr val="FCC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 flipH="1">
            <a:off x="3889503" y="1456599"/>
            <a:ext cx="170737" cy="172479"/>
          </a:xfrm>
          <a:prstGeom prst="ellipse">
            <a:avLst/>
          </a:prstGeom>
          <a:solidFill>
            <a:srgbClr val="FCC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/>
          <p:cNvSpPr/>
          <p:nvPr/>
        </p:nvSpPr>
        <p:spPr>
          <a:xfrm flipH="1">
            <a:off x="3889503" y="3261273"/>
            <a:ext cx="170737" cy="172479"/>
          </a:xfrm>
          <a:prstGeom prst="ellipse">
            <a:avLst/>
          </a:prstGeom>
          <a:solidFill>
            <a:srgbClr val="FCC1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8" name="文本框 107"/>
          <p:cNvSpPr txBox="1"/>
          <p:nvPr/>
        </p:nvSpPr>
        <p:spPr>
          <a:xfrm>
            <a:off x="2836519" y="3205351"/>
            <a:ext cx="937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kumimoji="1" lang="zh-CN" altLang="en-US" sz="1400" b="1" dirty="0">
                <a:solidFill>
                  <a:srgbClr val="FCC124"/>
                </a:solidFill>
                <a:latin typeface="Arial"/>
                <a:cs typeface="Arial"/>
              </a:rPr>
              <a:t>图像压缩</a:t>
            </a:r>
            <a:endParaRPr kumimoji="1" lang="en-US" altLang="zh-CN" sz="1400" b="1" dirty="0">
              <a:solidFill>
                <a:srgbClr val="FCC124"/>
              </a:solidFill>
              <a:latin typeface="Arial"/>
              <a:cs typeface="Arial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4181509" y="535411"/>
            <a:ext cx="1038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zh-CN" altLang="en-US" sz="1400" b="1" dirty="0">
                <a:solidFill>
                  <a:srgbClr val="FCC124"/>
                </a:solidFill>
                <a:latin typeface="Arial"/>
                <a:cs typeface="Arial"/>
              </a:rPr>
              <a:t>图形效果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4181508" y="2191444"/>
            <a:ext cx="952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1" lang="zh-CN" altLang="en-US" sz="1400" b="1" dirty="0">
                <a:solidFill>
                  <a:srgbClr val="FCC124"/>
                </a:solidFill>
                <a:latin typeface="Arial"/>
                <a:cs typeface="Arial"/>
              </a:rPr>
              <a:t>图像效果</a:t>
            </a:r>
            <a:endParaRPr kumimoji="1" lang="en-US" altLang="zh-CN" sz="1400" b="1" dirty="0">
              <a:solidFill>
                <a:srgbClr val="FCC124"/>
              </a:solidFill>
              <a:latin typeface="Arial"/>
              <a:cs typeface="Arial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611722" y="1399420"/>
            <a:ext cx="11623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kumimoji="1" lang="zh-CN" altLang="en-US" sz="1400" b="1" dirty="0">
                <a:solidFill>
                  <a:srgbClr val="FCC124"/>
                </a:solidFill>
                <a:latin typeface="Arial"/>
                <a:cs typeface="Arial"/>
              </a:rPr>
              <a:t>动态绘制</a:t>
            </a:r>
            <a:endParaRPr kumimoji="1" lang="en-US" altLang="zh-CN" sz="1400" b="1" dirty="0">
              <a:solidFill>
                <a:srgbClr val="FCC124"/>
              </a:solidFill>
              <a:latin typeface="Arial"/>
              <a:cs typeface="Arial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4181509" y="909374"/>
            <a:ext cx="2368065" cy="767690"/>
            <a:chOff x="5226535" y="909374"/>
            <a:chExt cx="2368065" cy="767690"/>
          </a:xfrm>
        </p:grpSpPr>
        <p:grpSp>
          <p:nvGrpSpPr>
            <p:cNvPr id="18" name="组 17"/>
            <p:cNvGrpSpPr/>
            <p:nvPr/>
          </p:nvGrpSpPr>
          <p:grpSpPr>
            <a:xfrm>
              <a:off x="5226535" y="909374"/>
              <a:ext cx="2368064" cy="767690"/>
              <a:chOff x="5226535" y="585500"/>
              <a:chExt cx="2368064" cy="767690"/>
            </a:xfrm>
          </p:grpSpPr>
          <p:sp>
            <p:nvSpPr>
              <p:cNvPr id="12" name="圆角矩形 11"/>
              <p:cNvSpPr/>
              <p:nvPr/>
            </p:nvSpPr>
            <p:spPr>
              <a:xfrm>
                <a:off x="5312128" y="585500"/>
                <a:ext cx="2282471" cy="767690"/>
              </a:xfrm>
              <a:prstGeom prst="roundRect">
                <a:avLst/>
              </a:prstGeom>
              <a:solidFill>
                <a:srgbClr val="FFFFFF">
                  <a:alpha val="51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等腰三角形 12"/>
              <p:cNvSpPr/>
              <p:nvPr/>
            </p:nvSpPr>
            <p:spPr>
              <a:xfrm rot="16200000">
                <a:off x="5221674" y="809446"/>
                <a:ext cx="95316" cy="85594"/>
              </a:xfrm>
              <a:prstGeom prst="triangle">
                <a:avLst/>
              </a:prstGeom>
              <a:solidFill>
                <a:srgbClr val="FFFFFF">
                  <a:alpha val="51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14" name="文本框 113"/>
            <p:cNvSpPr txBox="1"/>
            <p:nvPr/>
          </p:nvSpPr>
          <p:spPr>
            <a:xfrm>
              <a:off x="5312130" y="913726"/>
              <a:ext cx="2282470" cy="625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STHeitiSC-Light"/>
                </a:rPr>
                <a:t>渐变、阴影和发光的使用场景和实现方式</a:t>
              </a:r>
              <a:endParaRPr kumimoji="1"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1194328" y="1776613"/>
            <a:ext cx="2573908" cy="914549"/>
            <a:chOff x="2445194" y="1776613"/>
            <a:chExt cx="2368067" cy="914549"/>
          </a:xfrm>
        </p:grpSpPr>
        <p:grpSp>
          <p:nvGrpSpPr>
            <p:cNvPr id="42" name="组 41"/>
            <p:cNvGrpSpPr/>
            <p:nvPr/>
          </p:nvGrpSpPr>
          <p:grpSpPr>
            <a:xfrm>
              <a:off x="2445195" y="1776613"/>
              <a:ext cx="2368066" cy="691830"/>
              <a:chOff x="2445195" y="1452739"/>
              <a:chExt cx="2368066" cy="691830"/>
            </a:xfrm>
          </p:grpSpPr>
          <p:sp>
            <p:nvSpPr>
              <p:cNvPr id="70" name="圆角矩形 69"/>
              <p:cNvSpPr/>
              <p:nvPr/>
            </p:nvSpPr>
            <p:spPr>
              <a:xfrm flipH="1">
                <a:off x="2445195" y="1452739"/>
                <a:ext cx="2282471" cy="691830"/>
              </a:xfrm>
              <a:prstGeom prst="roundRect">
                <a:avLst/>
              </a:prstGeom>
              <a:solidFill>
                <a:srgbClr val="FFFFFF">
                  <a:alpha val="51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等腰三角形 70"/>
              <p:cNvSpPr/>
              <p:nvPr/>
            </p:nvSpPr>
            <p:spPr>
              <a:xfrm rot="5400000" flipH="1">
                <a:off x="4722806" y="1676685"/>
                <a:ext cx="95316" cy="85594"/>
              </a:xfrm>
              <a:prstGeom prst="triangle">
                <a:avLst/>
              </a:prstGeom>
              <a:solidFill>
                <a:srgbClr val="FFFFFF">
                  <a:alpha val="51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15" name="文本框 114"/>
            <p:cNvSpPr txBox="1"/>
            <p:nvPr/>
          </p:nvSpPr>
          <p:spPr>
            <a:xfrm>
              <a:off x="2445194" y="1785914"/>
              <a:ext cx="2282470" cy="905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CN" altLang="en-US" sz="14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/>
                </a:rPr>
                <a:t>双缓存的原理</a:t>
              </a:r>
              <a:endParaRPr kumimoji="1" lang="en-US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/>
                </a:rPr>
                <a:t>多线程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/>
                </a:rPr>
                <a:t>+</a:t>
              </a:r>
              <a:r>
                <a:rPr kumimoji="1"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/>
                </a:rPr>
                <a:t>双缓存实现动画效果</a:t>
              </a: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4181508" y="2554755"/>
            <a:ext cx="2956412" cy="907712"/>
            <a:chOff x="5226535" y="2554755"/>
            <a:chExt cx="2382378" cy="907712"/>
          </a:xfrm>
        </p:grpSpPr>
        <p:grpSp>
          <p:nvGrpSpPr>
            <p:cNvPr id="19" name="组 18"/>
            <p:cNvGrpSpPr/>
            <p:nvPr/>
          </p:nvGrpSpPr>
          <p:grpSpPr>
            <a:xfrm>
              <a:off x="5226535" y="2554755"/>
              <a:ext cx="2368064" cy="767433"/>
              <a:chOff x="5226535" y="2230881"/>
              <a:chExt cx="2368064" cy="767433"/>
            </a:xfrm>
          </p:grpSpPr>
          <p:sp>
            <p:nvSpPr>
              <p:cNvPr id="66" name="圆角矩形 65"/>
              <p:cNvSpPr/>
              <p:nvPr/>
            </p:nvSpPr>
            <p:spPr>
              <a:xfrm>
                <a:off x="5312128" y="2230881"/>
                <a:ext cx="2282471" cy="767433"/>
              </a:xfrm>
              <a:prstGeom prst="roundRect">
                <a:avLst/>
              </a:prstGeom>
              <a:solidFill>
                <a:srgbClr val="FFFFFF">
                  <a:alpha val="51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67" name="等腰三角形 66"/>
              <p:cNvSpPr/>
              <p:nvPr/>
            </p:nvSpPr>
            <p:spPr>
              <a:xfrm rot="16200000">
                <a:off x="5221674" y="2454827"/>
                <a:ext cx="95316" cy="85594"/>
              </a:xfrm>
              <a:prstGeom prst="triangle">
                <a:avLst/>
              </a:prstGeom>
              <a:solidFill>
                <a:srgbClr val="FFFFFF">
                  <a:alpha val="51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5326443" y="2557219"/>
              <a:ext cx="2282470" cy="905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STHeitiSC-Light"/>
                </a:rPr>
                <a:t>卷积的概念和原理</a:t>
              </a:r>
              <a:endParaRPr lang="en-US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STHeitiSC-Light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14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/>
                </a:rPr>
                <a:t>使用卷积对图片进行模糊和锐化</a:t>
              </a:r>
              <a:endParaRPr kumimoji="1"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endParaRP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1054366" y="3581286"/>
            <a:ext cx="2713869" cy="905248"/>
            <a:chOff x="2445193" y="3581286"/>
            <a:chExt cx="2368068" cy="905248"/>
          </a:xfrm>
        </p:grpSpPr>
        <p:grpSp>
          <p:nvGrpSpPr>
            <p:cNvPr id="46" name="组 45"/>
            <p:cNvGrpSpPr/>
            <p:nvPr/>
          </p:nvGrpSpPr>
          <p:grpSpPr>
            <a:xfrm>
              <a:off x="2445193" y="3581286"/>
              <a:ext cx="2368068" cy="697151"/>
              <a:chOff x="2445193" y="3257412"/>
              <a:chExt cx="2368068" cy="697151"/>
            </a:xfrm>
          </p:grpSpPr>
          <p:sp>
            <p:nvSpPr>
              <p:cNvPr id="74" name="圆角矩形 73"/>
              <p:cNvSpPr/>
              <p:nvPr/>
            </p:nvSpPr>
            <p:spPr>
              <a:xfrm flipH="1">
                <a:off x="2445193" y="3257412"/>
                <a:ext cx="2282471" cy="697151"/>
              </a:xfrm>
              <a:prstGeom prst="roundRect">
                <a:avLst/>
              </a:prstGeom>
              <a:solidFill>
                <a:srgbClr val="FFFFFF">
                  <a:alpha val="51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5" name="等腰三角形 74"/>
              <p:cNvSpPr/>
              <p:nvPr/>
            </p:nvSpPr>
            <p:spPr>
              <a:xfrm rot="5400000" flipH="1">
                <a:off x="4722806" y="3481359"/>
                <a:ext cx="95316" cy="85594"/>
              </a:xfrm>
              <a:prstGeom prst="triangle">
                <a:avLst/>
              </a:prstGeom>
              <a:solidFill>
                <a:srgbClr val="FFFFFF">
                  <a:alpha val="51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2445197" y="3581286"/>
              <a:ext cx="2282470" cy="905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kumimoji="1" lang="zh-CN" altLang="en-US" sz="14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/>
                </a:rPr>
                <a:t>插值方法的原理</a:t>
              </a:r>
              <a:endParaRPr kumimoji="1" lang="en-US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endParaRPr>
            </a:p>
            <a:p>
              <a:pPr>
                <a:lnSpc>
                  <a:spcPct val="130000"/>
                </a:lnSpc>
              </a:pPr>
              <a:r>
                <a:rPr kumimoji="1" lang="zh-CN" altLang="en-US" sz="1400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/>
                </a:rPr>
                <a:t>使用插值方法对图像进行压缩</a:t>
              </a:r>
              <a:endParaRPr kumimoji="1"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/>
              </a:endParaRP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224C0EE6-0643-0B46-83CD-7511EA53C671}"/>
              </a:ext>
            </a:extLst>
          </p:cNvPr>
          <p:cNvSpPr txBox="1"/>
          <p:nvPr/>
        </p:nvSpPr>
        <p:spPr>
          <a:xfrm>
            <a:off x="76387" y="93268"/>
            <a:ext cx="697627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CC124"/>
                </a:solidFill>
                <a:latin typeface="Arial"/>
                <a:cs typeface="Arial"/>
              </a:rPr>
              <a:t>总结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19FE64-C67F-1249-9DB6-1FFE6C5F1C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47"/>
          <a:stretch/>
        </p:blipFill>
        <p:spPr>
          <a:xfrm>
            <a:off x="4997772" y="3400555"/>
            <a:ext cx="2431798" cy="155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0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" grpId="0" animBg="1"/>
      <p:bldP spid="69" grpId="0" animBg="1"/>
      <p:bldP spid="73" grpId="0" animBg="1"/>
      <p:bldP spid="108" grpId="0"/>
      <p:bldP spid="109" grpId="0"/>
      <p:bldP spid="110" grpId="0"/>
      <p:bldP spid="1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0F96B58-15C3-874B-BD67-0C23B513A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086" y="1486023"/>
            <a:ext cx="2605744" cy="21714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64E17E-3CD6-E740-8970-43FE1E592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328" y="1325452"/>
            <a:ext cx="2333502" cy="23335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1A9F405-6A0D-3345-A2AD-1001B48DDCE9}"/>
              </a:ext>
            </a:extLst>
          </p:cNvPr>
          <p:cNvSpPr/>
          <p:nvPr/>
        </p:nvSpPr>
        <p:spPr>
          <a:xfrm>
            <a:off x="1861815" y="2340917"/>
            <a:ext cx="33039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+mn-ea"/>
              </a:rPr>
              <a:t>你发现那个共同点了吗？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B9E048-7B08-2D4C-A00F-7AE543FB6DE9}"/>
              </a:ext>
            </a:extLst>
          </p:cNvPr>
          <p:cNvSpPr/>
          <p:nvPr/>
        </p:nvSpPr>
        <p:spPr>
          <a:xfrm>
            <a:off x="1907737" y="3195811"/>
            <a:ext cx="29033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+mn-ea"/>
              </a:rPr>
              <a:t>软件必须要</a:t>
            </a:r>
            <a:r>
              <a:rPr lang="zh-CN" altLang="en-US" sz="4400" b="1" kern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n-ea"/>
              </a:rPr>
              <a:t>画</a:t>
            </a:r>
            <a:r>
              <a:rPr lang="zh-CN" altLang="en-US" sz="2400" b="1" kern="0" dirty="0">
                <a:solidFill>
                  <a:schemeClr val="bg1"/>
                </a:solidFill>
                <a:latin typeface="+mn-ea"/>
              </a:rPr>
              <a:t>出来</a:t>
            </a:r>
            <a:endParaRPr lang="en-US" altLang="zh-CN" sz="2400" b="1" kern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F493D75-FB86-334F-95E0-0CC139C12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550" y="1325452"/>
            <a:ext cx="3587933" cy="26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7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65582" y="1401088"/>
            <a:ext cx="241284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000" b="1" dirty="0">
                <a:solidFill>
                  <a:srgbClr val="FCC124"/>
                </a:solidFill>
                <a:latin typeface="+mn-ea"/>
                <a:cs typeface="Arial"/>
              </a:rPr>
              <a:t>THANKS</a:t>
            </a:r>
            <a:endParaRPr kumimoji="1" lang="zh-CN" altLang="en-US" sz="4000" b="1" dirty="0">
              <a:solidFill>
                <a:srgbClr val="FCC124"/>
              </a:solidFill>
              <a:latin typeface="+mn-ea"/>
              <a:cs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11040" y="1985864"/>
            <a:ext cx="2321920" cy="4154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100" b="1" dirty="0">
                <a:solidFill>
                  <a:srgbClr val="FFFFFF"/>
                </a:solidFill>
                <a:latin typeface="Arial"/>
                <a:cs typeface="Arial"/>
              </a:rPr>
              <a:t>感谢大家的倾听！</a:t>
            </a:r>
          </a:p>
        </p:txBody>
      </p:sp>
      <p:sp>
        <p:nvSpPr>
          <p:cNvPr id="7" name="矩形 6"/>
          <p:cNvSpPr/>
          <p:nvPr/>
        </p:nvSpPr>
        <p:spPr>
          <a:xfrm>
            <a:off x="3505028" y="2721415"/>
            <a:ext cx="2133944" cy="362624"/>
          </a:xfrm>
          <a:prstGeom prst="rect">
            <a:avLst/>
          </a:prstGeom>
          <a:solidFill>
            <a:srgbClr val="FCC1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505029" y="2771922"/>
            <a:ext cx="21339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FFFFFF"/>
                </a:solidFill>
                <a:latin typeface="+mn-ea"/>
                <a:cs typeface="Arial"/>
              </a:rPr>
              <a:t>BY </a:t>
            </a:r>
            <a:r>
              <a:rPr kumimoji="1" lang="zh-CN" altLang="en-US" sz="1000" dirty="0">
                <a:solidFill>
                  <a:srgbClr val="FFFFFF"/>
                </a:solidFill>
                <a:latin typeface="+mn-ea"/>
                <a:cs typeface="Arial"/>
              </a:rPr>
              <a:t>张宇 </a:t>
            </a:r>
            <a:r>
              <a:rPr kumimoji="1" lang="en-US" altLang="zh-CN" sz="1000" dirty="0">
                <a:solidFill>
                  <a:srgbClr val="FFFFFF"/>
                </a:solidFill>
                <a:latin typeface="+mn-ea"/>
                <a:cs typeface="Arial"/>
              </a:rPr>
              <a:t>(181006)</a:t>
            </a:r>
            <a:endParaRPr kumimoji="1" lang="zh-CN" altLang="en-US" sz="1000" dirty="0">
              <a:solidFill>
                <a:srgbClr val="FFFFFF"/>
              </a:solidFill>
              <a:latin typeface="+mn-ea"/>
              <a:cs typeface="Arial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35449" y="3179012"/>
            <a:ext cx="12731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000" dirty="0">
                <a:solidFill>
                  <a:srgbClr val="FFFFFF"/>
                </a:solidFill>
                <a:latin typeface="+mn-ea"/>
                <a:cs typeface="Arial"/>
              </a:rPr>
              <a:t>ND    </a:t>
            </a:r>
            <a:r>
              <a:rPr kumimoji="1" lang="en-US" altLang="zh-CN" sz="1000" b="1" dirty="0">
                <a:solidFill>
                  <a:srgbClr val="FCC124"/>
                </a:solidFill>
                <a:latin typeface="+mn-ea"/>
                <a:cs typeface="Arial"/>
              </a:rPr>
              <a:t>|</a:t>
            </a:r>
            <a:r>
              <a:rPr kumimoji="1" lang="en-US" altLang="zh-CN" sz="1000" dirty="0">
                <a:solidFill>
                  <a:srgbClr val="FFFFFF"/>
                </a:solidFill>
                <a:latin typeface="+mn-ea"/>
                <a:cs typeface="Arial"/>
              </a:rPr>
              <a:t>    99</a:t>
            </a:r>
            <a:r>
              <a:rPr kumimoji="1" lang="zh-CN" altLang="en-US" sz="1000" dirty="0">
                <a:solidFill>
                  <a:srgbClr val="FFFFFF"/>
                </a:solidFill>
                <a:latin typeface="+mn-ea"/>
                <a:cs typeface="Arial"/>
              </a:rPr>
              <a:t>大课堂</a:t>
            </a:r>
          </a:p>
        </p:txBody>
      </p:sp>
    </p:spTree>
    <p:extLst>
      <p:ext uri="{BB962C8B-B14F-4D97-AF65-F5344CB8AC3E}">
        <p14:creationId xmlns:p14="http://schemas.microsoft.com/office/powerpoint/2010/main" val="7504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空心弧 1">
            <a:extLst>
              <a:ext uri="{FF2B5EF4-FFF2-40B4-BE49-F238E27FC236}">
                <a16:creationId xmlns:a16="http://schemas.microsoft.com/office/drawing/2014/main" id="{6BCCACC7-5BE1-3C40-A372-8B3C32636D1B}"/>
              </a:ext>
            </a:extLst>
          </p:cNvPr>
          <p:cNvSpPr/>
          <p:nvPr/>
        </p:nvSpPr>
        <p:spPr>
          <a:xfrm rot="5400000">
            <a:off x="-1159771" y="1245113"/>
            <a:ext cx="2223933" cy="2162802"/>
          </a:xfrm>
          <a:prstGeom prst="blockArc">
            <a:avLst>
              <a:gd name="adj1" fmla="val 10800000"/>
              <a:gd name="adj2" fmla="val 17083442"/>
              <a:gd name="adj3" fmla="val 14249"/>
            </a:avLst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3" name="空心弧 2">
            <a:extLst>
              <a:ext uri="{FF2B5EF4-FFF2-40B4-BE49-F238E27FC236}">
                <a16:creationId xmlns:a16="http://schemas.microsoft.com/office/drawing/2014/main" id="{00617BF4-EF13-3248-BE10-3A2D4E6A94B1}"/>
              </a:ext>
            </a:extLst>
          </p:cNvPr>
          <p:cNvSpPr/>
          <p:nvPr/>
        </p:nvSpPr>
        <p:spPr>
          <a:xfrm rot="15963020">
            <a:off x="645241" y="1701479"/>
            <a:ext cx="2223933" cy="2162802"/>
          </a:xfrm>
          <a:prstGeom prst="blockArc">
            <a:avLst>
              <a:gd name="adj1" fmla="val 4398895"/>
              <a:gd name="adj2" fmla="val 17249776"/>
              <a:gd name="adj3" fmla="val 14439"/>
            </a:avLst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4" name="空心弧 3">
            <a:extLst>
              <a:ext uri="{FF2B5EF4-FFF2-40B4-BE49-F238E27FC236}">
                <a16:creationId xmlns:a16="http://schemas.microsoft.com/office/drawing/2014/main" id="{DC481863-FBF3-A840-A8B1-33487FD522C4}"/>
              </a:ext>
            </a:extLst>
          </p:cNvPr>
          <p:cNvSpPr/>
          <p:nvPr/>
        </p:nvSpPr>
        <p:spPr>
          <a:xfrm rot="5636980" flipV="1">
            <a:off x="2415619" y="1171161"/>
            <a:ext cx="2223933" cy="2162802"/>
          </a:xfrm>
          <a:prstGeom prst="blockArc">
            <a:avLst>
              <a:gd name="adj1" fmla="val 4398895"/>
              <a:gd name="adj2" fmla="val 17249776"/>
              <a:gd name="adj3" fmla="val 14439"/>
            </a:avLst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5" name="空心弧 4">
            <a:extLst>
              <a:ext uri="{FF2B5EF4-FFF2-40B4-BE49-F238E27FC236}">
                <a16:creationId xmlns:a16="http://schemas.microsoft.com/office/drawing/2014/main" id="{DECF2FA9-34CC-814E-B6EE-6DFB444BB10E}"/>
              </a:ext>
            </a:extLst>
          </p:cNvPr>
          <p:cNvSpPr/>
          <p:nvPr/>
        </p:nvSpPr>
        <p:spPr>
          <a:xfrm rot="5636980" flipH="1">
            <a:off x="4143368" y="1835726"/>
            <a:ext cx="2223933" cy="2162802"/>
          </a:xfrm>
          <a:prstGeom prst="blockArc">
            <a:avLst>
              <a:gd name="adj1" fmla="val 4398895"/>
              <a:gd name="adj2" fmla="val 17249776"/>
              <a:gd name="adj3" fmla="val 14439"/>
            </a:avLst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6" name="空心弧 5">
            <a:extLst>
              <a:ext uri="{FF2B5EF4-FFF2-40B4-BE49-F238E27FC236}">
                <a16:creationId xmlns:a16="http://schemas.microsoft.com/office/drawing/2014/main" id="{9EA11D06-8BB0-124F-BB48-D90C37087E73}"/>
              </a:ext>
            </a:extLst>
          </p:cNvPr>
          <p:cNvSpPr/>
          <p:nvPr/>
        </p:nvSpPr>
        <p:spPr>
          <a:xfrm rot="5636980" flipV="1">
            <a:off x="5944465" y="1406481"/>
            <a:ext cx="2223933" cy="2162802"/>
          </a:xfrm>
          <a:prstGeom prst="blockArc">
            <a:avLst>
              <a:gd name="adj1" fmla="val 4398895"/>
              <a:gd name="adj2" fmla="val 17249776"/>
              <a:gd name="adj3" fmla="val 14439"/>
            </a:avLst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7" name="空心弧 6">
            <a:extLst>
              <a:ext uri="{FF2B5EF4-FFF2-40B4-BE49-F238E27FC236}">
                <a16:creationId xmlns:a16="http://schemas.microsoft.com/office/drawing/2014/main" id="{88B879FA-72EA-C245-9801-CD5AB75912F1}"/>
              </a:ext>
            </a:extLst>
          </p:cNvPr>
          <p:cNvSpPr/>
          <p:nvPr/>
        </p:nvSpPr>
        <p:spPr>
          <a:xfrm rot="5636980" flipH="1">
            <a:off x="7678420" y="2070713"/>
            <a:ext cx="2223933" cy="2162802"/>
          </a:xfrm>
          <a:prstGeom prst="blockArc">
            <a:avLst>
              <a:gd name="adj1" fmla="val 4398895"/>
              <a:gd name="adj2" fmla="val 17249776"/>
              <a:gd name="adj3" fmla="val 14439"/>
            </a:avLst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103154"/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9145E4-FA7C-524F-8418-67712970EC6F}"/>
              </a:ext>
            </a:extLst>
          </p:cNvPr>
          <p:cNvSpPr/>
          <p:nvPr/>
        </p:nvSpPr>
        <p:spPr>
          <a:xfrm>
            <a:off x="2794853" y="2002665"/>
            <a:ext cx="1465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</a:rPr>
              <a:t>MFC</a:t>
            </a: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</a:rPr>
              <a:t>封装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0AF84A-9647-7449-BC7A-EE982DF11490}"/>
              </a:ext>
            </a:extLst>
          </p:cNvPr>
          <p:cNvSpPr/>
          <p:nvPr/>
        </p:nvSpPr>
        <p:spPr>
          <a:xfrm>
            <a:off x="1202563" y="2663173"/>
            <a:ext cx="10663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</a:rPr>
              <a:t>Win32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4278682-586A-C645-B91D-15D5FE47334C}"/>
              </a:ext>
            </a:extLst>
          </p:cNvPr>
          <p:cNvSpPr/>
          <p:nvPr/>
        </p:nvSpPr>
        <p:spPr>
          <a:xfrm>
            <a:off x="4511292" y="266317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</a:rPr>
              <a:t>高级语言</a:t>
            </a:r>
            <a:endParaRPr kumimoji="1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25F861-8CA3-DC49-BF12-04EE07E24CC9}"/>
              </a:ext>
            </a:extLst>
          </p:cNvPr>
          <p:cNvSpPr/>
          <p:nvPr/>
        </p:nvSpPr>
        <p:spPr>
          <a:xfrm>
            <a:off x="6623952" y="2199498"/>
            <a:ext cx="813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0963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</a:rPr>
              <a:t>GPU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微软雅黑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E4F790-8CEA-5E4C-AD06-76058C9BF6EC}"/>
              </a:ext>
            </a:extLst>
          </p:cNvPr>
          <p:cNvSpPr/>
          <p:nvPr/>
        </p:nvSpPr>
        <p:spPr>
          <a:xfrm>
            <a:off x="1144265" y="1180804"/>
            <a:ext cx="1185571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Window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提供的绘制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API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，奠定了绘制结构。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FBE7D3-BFE6-5447-BEE3-0251B582B25E}"/>
              </a:ext>
            </a:extLst>
          </p:cNvPr>
          <p:cNvSpPr/>
          <p:nvPr/>
        </p:nvSpPr>
        <p:spPr>
          <a:xfrm>
            <a:off x="2931842" y="2441448"/>
            <a:ext cx="1191486" cy="11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微软雅黑"/>
              </a:rPr>
              <a:t>绘制体系面向对象化，形成画布、刷新概念。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0EECC37-8192-A04E-A30B-842BA72B5C05}"/>
              </a:ext>
            </a:extLst>
          </p:cNvPr>
          <p:cNvSpPr/>
          <p:nvPr/>
        </p:nvSpPr>
        <p:spPr>
          <a:xfrm>
            <a:off x="4680905" y="1172967"/>
            <a:ext cx="1222207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.Net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FrameWork</a:t>
            </a: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1400" kern="0" dirty="0">
                <a:solidFill>
                  <a:schemeClr val="bg1"/>
                </a:solidFill>
                <a:latin typeface="+mn-ea"/>
              </a:rPr>
              <a:t>Java</a:t>
            </a: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400" kern="0" dirty="0">
                <a:solidFill>
                  <a:schemeClr val="bg1"/>
                </a:solidFill>
                <a:latin typeface="+mn-ea"/>
              </a:rPr>
              <a:t>AWT</a:t>
            </a: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1400" kern="0" dirty="0" err="1">
                <a:solidFill>
                  <a:schemeClr val="bg1"/>
                </a:solidFill>
                <a:latin typeface="+mn-ea"/>
              </a:rPr>
              <a:t>JavaFx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656E896-0981-DE4E-99A5-AC685D9FDE2D}"/>
              </a:ext>
            </a:extLst>
          </p:cNvPr>
          <p:cNvSpPr/>
          <p:nvPr/>
        </p:nvSpPr>
        <p:spPr>
          <a:xfrm>
            <a:off x="6472603" y="2581159"/>
            <a:ext cx="1107219" cy="1185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DirectX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、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OpenGL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、虚幻引擎、寒霜引擎</a:t>
            </a:r>
          </a:p>
        </p:txBody>
      </p:sp>
      <p:grpSp>
        <p:nvGrpSpPr>
          <p:cNvPr id="16" name="组合 20">
            <a:extLst>
              <a:ext uri="{FF2B5EF4-FFF2-40B4-BE49-F238E27FC236}">
                <a16:creationId xmlns:a16="http://schemas.microsoft.com/office/drawing/2014/main" id="{07407D49-9876-2A49-84A1-D4A2D85333C2}"/>
              </a:ext>
            </a:extLst>
          </p:cNvPr>
          <p:cNvGrpSpPr/>
          <p:nvPr/>
        </p:nvGrpSpPr>
        <p:grpSpPr>
          <a:xfrm>
            <a:off x="1273486" y="3207192"/>
            <a:ext cx="907565" cy="1107578"/>
            <a:chOff x="1690715" y="4345408"/>
            <a:chExt cx="1167377" cy="138548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26FDDC0-4A2A-494B-9C1F-A63EA3F99E60}"/>
                </a:ext>
              </a:extLst>
            </p:cNvPr>
            <p:cNvSpPr/>
            <p:nvPr/>
          </p:nvSpPr>
          <p:spPr>
            <a:xfrm>
              <a:off x="1690715" y="4345408"/>
              <a:ext cx="1167377" cy="1167377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7200" b="1" i="0" u="none" strike="noStrike" kern="0" cap="none" spc="0" normalizeH="0" baseline="0" noProof="0" dirty="0">
                <a:ln>
                  <a:noFill/>
                </a:ln>
                <a:solidFill>
                  <a:srgbClr val="222732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2714D9D-A38F-844D-95C4-FD67816A335D}"/>
                </a:ext>
              </a:extLst>
            </p:cNvPr>
            <p:cNvSpPr/>
            <p:nvPr/>
          </p:nvSpPr>
          <p:spPr>
            <a:xfrm>
              <a:off x="1833517" y="4367986"/>
              <a:ext cx="903525" cy="13629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0963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7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微软雅黑"/>
                </a:rPr>
                <a:t>1</a:t>
              </a:r>
              <a:endParaRPr kumimoji="1" lang="zh-CN" altLang="en-US" sz="7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微软雅黑"/>
              </a:endParaRPr>
            </a:p>
          </p:txBody>
        </p:sp>
      </p:grpSp>
      <p:grpSp>
        <p:nvGrpSpPr>
          <p:cNvPr id="19" name="组合 22">
            <a:extLst>
              <a:ext uri="{FF2B5EF4-FFF2-40B4-BE49-F238E27FC236}">
                <a16:creationId xmlns:a16="http://schemas.microsoft.com/office/drawing/2014/main" id="{1AB88833-3A86-1C49-92FA-ABA7AB1E9B59}"/>
              </a:ext>
            </a:extLst>
          </p:cNvPr>
          <p:cNvGrpSpPr/>
          <p:nvPr/>
        </p:nvGrpSpPr>
        <p:grpSpPr>
          <a:xfrm>
            <a:off x="4724334" y="3327519"/>
            <a:ext cx="907565" cy="1100668"/>
            <a:chOff x="6129450" y="4495926"/>
            <a:chExt cx="1167377" cy="1376844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73F791E-816E-A842-861A-C0BA8A727ECF}"/>
                </a:ext>
              </a:extLst>
            </p:cNvPr>
            <p:cNvSpPr/>
            <p:nvPr/>
          </p:nvSpPr>
          <p:spPr>
            <a:xfrm>
              <a:off x="6129450" y="4495926"/>
              <a:ext cx="1167377" cy="1167377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7200" b="1" i="0" u="none" strike="noStrike" kern="0" cap="none" spc="0" normalizeH="0" baseline="0" noProof="0" dirty="0">
                <a:ln>
                  <a:noFill/>
                </a:ln>
                <a:solidFill>
                  <a:srgbClr val="222732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1B6A4B5-E733-064A-9EC1-1AC3DF9A180D}"/>
                </a:ext>
              </a:extLst>
            </p:cNvPr>
            <p:cNvSpPr/>
            <p:nvPr/>
          </p:nvSpPr>
          <p:spPr>
            <a:xfrm>
              <a:off x="6276785" y="4509860"/>
              <a:ext cx="903525" cy="13629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0963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72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微软雅黑"/>
                </a:rPr>
                <a:t>3</a:t>
              </a:r>
              <a:endParaRPr kumimoji="1" lang="zh-CN" altLang="en-US" sz="7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微软雅黑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7D33EDF-1F8D-A043-A8E4-66A73BC2E25B}"/>
              </a:ext>
            </a:extLst>
          </p:cNvPr>
          <p:cNvGrpSpPr/>
          <p:nvPr/>
        </p:nvGrpSpPr>
        <p:grpSpPr>
          <a:xfrm>
            <a:off x="3136546" y="918549"/>
            <a:ext cx="907565" cy="933217"/>
            <a:chOff x="4087120" y="1482505"/>
            <a:chExt cx="1167377" cy="1167377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77052C9-55E5-0B4B-9FDE-59DF224BF079}"/>
                </a:ext>
              </a:extLst>
            </p:cNvPr>
            <p:cNvSpPr/>
            <p:nvPr/>
          </p:nvSpPr>
          <p:spPr>
            <a:xfrm>
              <a:off x="4087120" y="1482505"/>
              <a:ext cx="1167377" cy="1167377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7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D608FB3-6CBF-684C-A78C-78390A19BE0B}"/>
                </a:ext>
              </a:extLst>
            </p:cNvPr>
            <p:cNvSpPr/>
            <p:nvPr/>
          </p:nvSpPr>
          <p:spPr>
            <a:xfrm>
              <a:off x="4327306" y="1488530"/>
              <a:ext cx="702435" cy="10895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0963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7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微软雅黑"/>
                </a:rPr>
                <a:t>2</a:t>
              </a:r>
              <a:endParaRPr kumimoji="1" lang="zh-CN" altLang="en-US" sz="7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微软雅黑"/>
              </a:endParaRPr>
            </a:p>
          </p:txBody>
        </p:sp>
      </p:grpSp>
      <p:grpSp>
        <p:nvGrpSpPr>
          <p:cNvPr id="25" name="组合 25">
            <a:extLst>
              <a:ext uri="{FF2B5EF4-FFF2-40B4-BE49-F238E27FC236}">
                <a16:creationId xmlns:a16="http://schemas.microsoft.com/office/drawing/2014/main" id="{0F594529-2F7F-5246-94D1-37D90632FB7D}"/>
              </a:ext>
            </a:extLst>
          </p:cNvPr>
          <p:cNvGrpSpPr/>
          <p:nvPr/>
        </p:nvGrpSpPr>
        <p:grpSpPr>
          <a:xfrm>
            <a:off x="6646823" y="1053612"/>
            <a:ext cx="907565" cy="933217"/>
            <a:chOff x="8602296" y="1651458"/>
            <a:chExt cx="1167377" cy="1167377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D6D14600-D82C-9940-9660-3673A8E4E8A7}"/>
                </a:ext>
              </a:extLst>
            </p:cNvPr>
            <p:cNvSpPr/>
            <p:nvPr/>
          </p:nvSpPr>
          <p:spPr>
            <a:xfrm>
              <a:off x="8602296" y="1651458"/>
              <a:ext cx="1167377" cy="1167377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7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FBB718C-EC58-DC4F-89EA-3878BEDC0AF7}"/>
                </a:ext>
              </a:extLst>
            </p:cNvPr>
            <p:cNvSpPr/>
            <p:nvPr/>
          </p:nvSpPr>
          <p:spPr>
            <a:xfrm>
              <a:off x="8849599" y="1664272"/>
              <a:ext cx="702435" cy="10895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0963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7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ea typeface="微软雅黑"/>
                </a:rPr>
                <a:t>4</a:t>
              </a:r>
              <a:endParaRPr kumimoji="1" lang="zh-CN" altLang="en-US" sz="7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ea typeface="微软雅黑"/>
              </a:endParaRPr>
            </a:p>
          </p:txBody>
        </p:sp>
      </p:grpSp>
      <p:grpSp>
        <p:nvGrpSpPr>
          <p:cNvPr id="32" name="组 7">
            <a:extLst>
              <a:ext uri="{FF2B5EF4-FFF2-40B4-BE49-F238E27FC236}">
                <a16:creationId xmlns:a16="http://schemas.microsoft.com/office/drawing/2014/main" id="{3138F9F9-4261-C541-B534-C2BB8634C4EB}"/>
              </a:ext>
            </a:extLst>
          </p:cNvPr>
          <p:cNvGrpSpPr/>
          <p:nvPr/>
        </p:nvGrpSpPr>
        <p:grpSpPr>
          <a:xfrm>
            <a:off x="61651" y="93268"/>
            <a:ext cx="1723549" cy="731255"/>
            <a:chOff x="1561855" y="136620"/>
            <a:chExt cx="1723549" cy="79080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717DBB7-9A5C-FD47-863F-AB7E66662C10}"/>
                </a:ext>
              </a:extLst>
            </p:cNvPr>
            <p:cNvSpPr txBox="1"/>
            <p:nvPr/>
          </p:nvSpPr>
          <p:spPr>
            <a:xfrm>
              <a:off x="1576591" y="136620"/>
              <a:ext cx="1210588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CC124"/>
                  </a:solidFill>
                  <a:latin typeface="Arial"/>
                  <a:cs typeface="Arial"/>
                </a:rPr>
                <a:t>背景知识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ECCD0D9-C8DD-0F4F-9BDB-C3ACAF57E460}"/>
                </a:ext>
              </a:extLst>
            </p:cNvPr>
            <p:cNvSpPr txBox="1"/>
            <p:nvPr/>
          </p:nvSpPr>
          <p:spPr>
            <a:xfrm>
              <a:off x="1561855" y="494732"/>
              <a:ext cx="1723549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FFFFF"/>
                  </a:solidFill>
                  <a:latin typeface="Arial"/>
                  <a:cs typeface="Arial"/>
                </a:rPr>
                <a:t>软件绘制发展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04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 7">
            <a:extLst>
              <a:ext uri="{FF2B5EF4-FFF2-40B4-BE49-F238E27FC236}">
                <a16:creationId xmlns:a16="http://schemas.microsoft.com/office/drawing/2014/main" id="{3138F9F9-4261-C541-B534-C2BB8634C4EB}"/>
              </a:ext>
            </a:extLst>
          </p:cNvPr>
          <p:cNvGrpSpPr/>
          <p:nvPr/>
        </p:nvGrpSpPr>
        <p:grpSpPr>
          <a:xfrm>
            <a:off x="61651" y="93268"/>
            <a:ext cx="1723549" cy="731255"/>
            <a:chOff x="1561855" y="136620"/>
            <a:chExt cx="1723549" cy="79080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3717DBB7-9A5C-FD47-863F-AB7E66662C10}"/>
                </a:ext>
              </a:extLst>
            </p:cNvPr>
            <p:cNvSpPr txBox="1"/>
            <p:nvPr/>
          </p:nvSpPr>
          <p:spPr>
            <a:xfrm>
              <a:off x="1576591" y="136620"/>
              <a:ext cx="1210588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CC124"/>
                  </a:solidFill>
                  <a:latin typeface="Arial"/>
                  <a:cs typeface="Arial"/>
                </a:rPr>
                <a:t>背景知识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AECCD0D9-C8DD-0F4F-9BDB-C3ACAF57E460}"/>
                </a:ext>
              </a:extLst>
            </p:cNvPr>
            <p:cNvSpPr txBox="1"/>
            <p:nvPr/>
          </p:nvSpPr>
          <p:spPr>
            <a:xfrm>
              <a:off x="1561855" y="494732"/>
              <a:ext cx="1723549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FFFFF"/>
                  </a:solidFill>
                  <a:latin typeface="Arial"/>
                  <a:cs typeface="Arial"/>
                </a:rPr>
                <a:t>软件绘制基础</a:t>
              </a: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75B43C0F-D0A0-834B-8540-5795BCE1E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15" y="959722"/>
            <a:ext cx="3314273" cy="2813091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1CCE0C6F-EE4A-5944-9FAE-91342DA76FF7}"/>
              </a:ext>
            </a:extLst>
          </p:cNvPr>
          <p:cNvSpPr/>
          <p:nvPr/>
        </p:nvSpPr>
        <p:spPr>
          <a:xfrm>
            <a:off x="156715" y="3897970"/>
            <a:ext cx="2065467" cy="625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0" dirty="0">
                <a:solidFill>
                  <a:schemeClr val="bg1"/>
                </a:solidFill>
                <a:latin typeface="+mn-ea"/>
              </a:rPr>
              <a:t>p</a:t>
            </a:r>
            <a:r>
              <a:rPr lang="en-US" altLang="zh-CN" sz="1400" kern="0" noProof="0" dirty="0">
                <a:solidFill>
                  <a:schemeClr val="bg1"/>
                </a:solidFill>
                <a:latin typeface="+mn-ea"/>
              </a:rPr>
              <a:t>x</a:t>
            </a:r>
            <a:r>
              <a:rPr lang="zh-CN" altLang="en-US" sz="1400" kern="0" noProof="0" dirty="0">
                <a:solidFill>
                  <a:schemeClr val="bg1"/>
                </a:solidFill>
                <a:latin typeface="+mn-ea"/>
              </a:rPr>
              <a:t>：</a:t>
            </a: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为物理像素点</a:t>
            </a:r>
            <a:endParaRPr lang="en-US" altLang="zh-CN" sz="1400" kern="0" dirty="0">
              <a:solidFill>
                <a:schemeClr val="bg1"/>
              </a:solidFill>
              <a:latin typeface="+mn-ea"/>
            </a:endParaRPr>
          </a:p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kern="0" dirty="0" err="1">
                <a:solidFill>
                  <a:schemeClr val="bg1"/>
                </a:solidFill>
                <a:latin typeface="+mn-ea"/>
              </a:rPr>
              <a:t>dp</a:t>
            </a: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：和像素密度关联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052B4B19-EB8B-0F47-9211-093A6D208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988" y="959722"/>
            <a:ext cx="3314273" cy="2813090"/>
          </a:xfrm>
          <a:prstGeom prst="rect">
            <a:avLst/>
          </a:prstGeom>
        </p:spPr>
      </p:pic>
      <p:sp>
        <p:nvSpPr>
          <p:cNvPr id="36" name="矩形 35">
            <a:extLst>
              <a:ext uri="{FF2B5EF4-FFF2-40B4-BE49-F238E27FC236}">
                <a16:creationId xmlns:a16="http://schemas.microsoft.com/office/drawing/2014/main" id="{328A83D8-79D9-594D-921D-DF392AD02838}"/>
              </a:ext>
            </a:extLst>
          </p:cNvPr>
          <p:cNvSpPr/>
          <p:nvPr/>
        </p:nvSpPr>
        <p:spPr>
          <a:xfrm>
            <a:off x="3470988" y="3871192"/>
            <a:ext cx="2065467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文本、图形和图像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6EE88C3-9532-DE4F-98CB-2B6A0D2564B1}"/>
              </a:ext>
            </a:extLst>
          </p:cNvPr>
          <p:cNvSpPr/>
          <p:nvPr/>
        </p:nvSpPr>
        <p:spPr>
          <a:xfrm>
            <a:off x="6858000" y="959722"/>
            <a:ext cx="2211355" cy="345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kern="0" dirty="0">
                <a:solidFill>
                  <a:schemeClr val="bg1"/>
                </a:solidFill>
                <a:latin typeface="+mn-ea"/>
              </a:rPr>
              <a:t>Graphics</a:t>
            </a:r>
            <a:r>
              <a:rPr lang="zh-CN" altLang="en-US" sz="1400" b="1" kern="0" dirty="0">
                <a:solidFill>
                  <a:schemeClr val="bg1"/>
                </a:solidFill>
                <a:latin typeface="+mn-ea"/>
              </a:rPr>
              <a:t>（</a:t>
            </a:r>
            <a:r>
              <a:rPr lang="en-US" altLang="zh-CN" sz="1400" b="1" kern="0" dirty="0">
                <a:solidFill>
                  <a:schemeClr val="bg1"/>
                </a:solidFill>
                <a:latin typeface="+mn-ea"/>
              </a:rPr>
              <a:t>Graphics2D</a:t>
            </a:r>
            <a:r>
              <a:rPr lang="zh-CN" altLang="en-US" sz="1400" b="1" kern="0" dirty="0">
                <a:solidFill>
                  <a:schemeClr val="bg1"/>
                </a:solidFill>
                <a:latin typeface="+mn-ea"/>
              </a:rPr>
              <a:t>）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E19C44C-5D38-D54E-8E8B-1E8671D605A0}"/>
              </a:ext>
            </a:extLst>
          </p:cNvPr>
          <p:cNvSpPr/>
          <p:nvPr/>
        </p:nvSpPr>
        <p:spPr>
          <a:xfrm>
            <a:off x="6858000" y="1303345"/>
            <a:ext cx="2129285" cy="2585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609630">
              <a:lnSpc>
                <a:spcPct val="130000"/>
              </a:lnSpc>
              <a:buFont typeface="Wingdings" pitchFamily="2" charset="2"/>
              <a:buChar char="n"/>
              <a:defRPr/>
            </a:pPr>
            <a:r>
              <a:rPr lang="en-US" altLang="zh-CN" sz="1400" kern="0" dirty="0" err="1">
                <a:solidFill>
                  <a:schemeClr val="bg1"/>
                </a:solidFill>
                <a:latin typeface="+mn-ea"/>
              </a:rPr>
              <a:t>setColor</a:t>
            </a:r>
            <a:r>
              <a:rPr lang="en-US" altLang="zh-CN" sz="1400" kern="0" dirty="0">
                <a:solidFill>
                  <a:schemeClr val="bg1"/>
                </a:solidFill>
                <a:latin typeface="+mn-ea"/>
              </a:rPr>
              <a:t>(Color c)</a:t>
            </a:r>
          </a:p>
          <a:p>
            <a:pPr marL="285750" indent="-285750" defTabSz="609630">
              <a:lnSpc>
                <a:spcPct val="130000"/>
              </a:lnSpc>
              <a:buFont typeface="Wingdings" pitchFamily="2" charset="2"/>
              <a:buChar char="n"/>
              <a:defRPr/>
            </a:pPr>
            <a:r>
              <a:rPr lang="en" altLang="zh-CN" sz="1400" kern="0" dirty="0" err="1">
                <a:solidFill>
                  <a:schemeClr val="bg1"/>
                </a:solidFill>
                <a:latin typeface="+mn-ea"/>
              </a:rPr>
              <a:t>setStroke</a:t>
            </a:r>
            <a:r>
              <a:rPr lang="en" altLang="zh-CN" sz="1400" kern="0" dirty="0">
                <a:solidFill>
                  <a:schemeClr val="bg1"/>
                </a:solidFill>
                <a:latin typeface="+mn-ea"/>
              </a:rPr>
              <a:t>(Stroke s)</a:t>
            </a:r>
          </a:p>
          <a:p>
            <a:pPr marL="285750" indent="-285750" defTabSz="609630">
              <a:lnSpc>
                <a:spcPct val="130000"/>
              </a:lnSpc>
              <a:buFont typeface="Wingdings" pitchFamily="2" charset="2"/>
              <a:buChar char="n"/>
              <a:defRPr/>
            </a:pPr>
            <a:r>
              <a:rPr lang="en" altLang="zh-CN" sz="1400" kern="0" dirty="0" err="1">
                <a:solidFill>
                  <a:schemeClr val="bg1"/>
                </a:solidFill>
                <a:latin typeface="+mn-ea"/>
              </a:rPr>
              <a:t>setPaint</a:t>
            </a:r>
            <a:r>
              <a:rPr lang="en" altLang="zh-CN" sz="1400" kern="0" dirty="0">
                <a:solidFill>
                  <a:schemeClr val="bg1"/>
                </a:solidFill>
                <a:latin typeface="+mn-ea"/>
              </a:rPr>
              <a:t>(Paint p)</a:t>
            </a:r>
          </a:p>
          <a:p>
            <a:pPr marL="285750" indent="-285750" defTabSz="609630">
              <a:lnSpc>
                <a:spcPct val="130000"/>
              </a:lnSpc>
              <a:buFont typeface="Wingdings" pitchFamily="2" charset="2"/>
              <a:buChar char="n"/>
              <a:defRPr/>
            </a:pPr>
            <a:r>
              <a:rPr lang="en" altLang="zh-CN" sz="1400" kern="0" dirty="0" err="1">
                <a:solidFill>
                  <a:schemeClr val="bg1"/>
                </a:solidFill>
                <a:latin typeface="+mn-ea"/>
              </a:rPr>
              <a:t>drawString</a:t>
            </a:r>
            <a:r>
              <a:rPr lang="en" altLang="zh-CN" sz="1400" kern="0" dirty="0">
                <a:solidFill>
                  <a:schemeClr val="bg1"/>
                </a:solidFill>
                <a:latin typeface="+mn-ea"/>
              </a:rPr>
              <a:t>(…)</a:t>
            </a:r>
          </a:p>
          <a:p>
            <a:pPr marL="285750" indent="-285750" defTabSz="609630">
              <a:lnSpc>
                <a:spcPct val="130000"/>
              </a:lnSpc>
              <a:buFont typeface="Wingdings" pitchFamily="2" charset="2"/>
              <a:buChar char="n"/>
              <a:defRPr/>
            </a:pPr>
            <a:r>
              <a:rPr lang="en" altLang="zh-CN" sz="1400" kern="0" dirty="0">
                <a:solidFill>
                  <a:schemeClr val="bg1"/>
                </a:solidFill>
                <a:latin typeface="+mn-ea"/>
              </a:rPr>
              <a:t>draw(…)</a:t>
            </a:r>
          </a:p>
          <a:p>
            <a:pPr marL="285750" indent="-285750" defTabSz="609630">
              <a:lnSpc>
                <a:spcPct val="130000"/>
              </a:lnSpc>
              <a:buFont typeface="Wingdings" pitchFamily="2" charset="2"/>
              <a:buChar char="n"/>
              <a:defRPr/>
            </a:pPr>
            <a:r>
              <a:rPr lang="en" altLang="zh-CN" sz="1400" kern="0" dirty="0" err="1">
                <a:solidFill>
                  <a:schemeClr val="bg1"/>
                </a:solidFill>
                <a:latin typeface="+mn-ea"/>
              </a:rPr>
              <a:t>drawImage</a:t>
            </a:r>
            <a:r>
              <a:rPr lang="en" altLang="zh-CN" sz="1400" kern="0" dirty="0">
                <a:solidFill>
                  <a:schemeClr val="bg1"/>
                </a:solidFill>
                <a:latin typeface="+mn-ea"/>
              </a:rPr>
              <a:t>(…)</a:t>
            </a:r>
          </a:p>
          <a:p>
            <a:pPr marL="285750" indent="-285750" defTabSz="609630">
              <a:lnSpc>
                <a:spcPct val="130000"/>
              </a:lnSpc>
              <a:buFont typeface="Wingdings" pitchFamily="2" charset="2"/>
              <a:buChar char="n"/>
              <a:defRPr/>
            </a:pPr>
            <a:r>
              <a:rPr lang="en" altLang="zh-CN" sz="1400" kern="0" dirty="0">
                <a:solidFill>
                  <a:schemeClr val="bg1"/>
                </a:solidFill>
                <a:latin typeface="+mn-ea"/>
              </a:rPr>
              <a:t>clip(Shape s)</a:t>
            </a:r>
          </a:p>
          <a:p>
            <a:pPr marL="285750" indent="-285750" defTabSz="609630">
              <a:lnSpc>
                <a:spcPct val="130000"/>
              </a:lnSpc>
              <a:buFont typeface="Wingdings" pitchFamily="2" charset="2"/>
              <a:buChar char="n"/>
              <a:defRPr/>
            </a:pPr>
            <a:r>
              <a:rPr lang="en" altLang="zh-CN" sz="1400" kern="0" dirty="0">
                <a:solidFill>
                  <a:schemeClr val="bg1"/>
                </a:solidFill>
                <a:latin typeface="+mn-ea"/>
              </a:rPr>
              <a:t>transform(</a:t>
            </a:r>
          </a:p>
          <a:p>
            <a:pPr defTabSz="609630">
              <a:lnSpc>
                <a:spcPct val="130000"/>
              </a:lnSpc>
              <a:defRPr/>
            </a:pPr>
            <a:r>
              <a:rPr lang="en" altLang="zh-CN" sz="1400" kern="0" dirty="0">
                <a:solidFill>
                  <a:schemeClr val="bg1"/>
                </a:solidFill>
                <a:latin typeface="+mn-ea"/>
              </a:rPr>
              <a:t>      </a:t>
            </a:r>
            <a:r>
              <a:rPr lang="en" altLang="zh-CN" sz="1400" kern="0" dirty="0" err="1">
                <a:solidFill>
                  <a:schemeClr val="bg1"/>
                </a:solidFill>
                <a:latin typeface="+mn-ea"/>
              </a:rPr>
              <a:t>AffineTransform</a:t>
            </a:r>
            <a:r>
              <a:rPr lang="en" altLang="zh-CN" sz="1400" kern="0" dirty="0">
                <a:solidFill>
                  <a:schemeClr val="bg1"/>
                </a:solidFill>
                <a:latin typeface="+mn-ea"/>
              </a:rPr>
              <a:t> Tx)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9" name="弧 48">
            <a:extLst>
              <a:ext uri="{FF2B5EF4-FFF2-40B4-BE49-F238E27FC236}">
                <a16:creationId xmlns:a16="http://schemas.microsoft.com/office/drawing/2014/main" id="{95C671FD-59E9-0B48-A4D0-34678ADE7B7D}"/>
              </a:ext>
            </a:extLst>
          </p:cNvPr>
          <p:cNvSpPr/>
          <p:nvPr/>
        </p:nvSpPr>
        <p:spPr>
          <a:xfrm rot="16200000">
            <a:off x="5045975" y="571080"/>
            <a:ext cx="3014161" cy="3521046"/>
          </a:xfrm>
          <a:prstGeom prst="arc">
            <a:avLst>
              <a:gd name="adj1" fmla="val 15568192"/>
              <a:gd name="adj2" fmla="val 1778524"/>
            </a:avLst>
          </a:prstGeom>
          <a:ln w="76200"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957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0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/>
      <p:bldP spid="37" grpId="0"/>
      <p:bldP spid="38" grpId="0"/>
      <p:bldP spid="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 28"/>
          <p:cNvGrpSpPr/>
          <p:nvPr/>
        </p:nvGrpSpPr>
        <p:grpSpPr>
          <a:xfrm>
            <a:off x="-85605" y="1471100"/>
            <a:ext cx="1427147" cy="362904"/>
            <a:chOff x="0" y="937679"/>
            <a:chExt cx="1151467" cy="362904"/>
          </a:xfrm>
        </p:grpSpPr>
        <p:sp>
          <p:nvSpPr>
            <p:cNvPr id="5" name="矩形 4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0" y="992806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目录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2475353" y="1097499"/>
            <a:ext cx="5220852" cy="570515"/>
          </a:xfrm>
          <a:prstGeom prst="rect">
            <a:avLst/>
          </a:prstGeom>
          <a:gradFill>
            <a:gsLst>
              <a:gs pos="20000">
                <a:schemeClr val="bg1">
                  <a:alpha val="5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10" name="文本框 9"/>
          <p:cNvSpPr txBox="1"/>
          <p:nvPr/>
        </p:nvSpPr>
        <p:spPr>
          <a:xfrm flipH="1">
            <a:off x="2060783" y="657788"/>
            <a:ext cx="938338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8000" b="1" dirty="0">
                <a:solidFill>
                  <a:srgbClr val="FCC124"/>
                </a:solidFill>
              </a:rPr>
              <a:t>1</a:t>
            </a:r>
            <a:endParaRPr kumimoji="1" lang="zh-CN" altLang="en-US" sz="8000" b="1" dirty="0">
              <a:solidFill>
                <a:srgbClr val="FCC124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flipH="1">
            <a:off x="2475353" y="1909139"/>
            <a:ext cx="5220852" cy="570515"/>
          </a:xfrm>
          <a:prstGeom prst="rect">
            <a:avLst/>
          </a:prstGeom>
          <a:gradFill>
            <a:gsLst>
              <a:gs pos="20000">
                <a:schemeClr val="bg1">
                  <a:alpha val="5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16" name="文本框 15"/>
          <p:cNvSpPr txBox="1"/>
          <p:nvPr/>
        </p:nvSpPr>
        <p:spPr>
          <a:xfrm flipH="1">
            <a:off x="7307603" y="1410118"/>
            <a:ext cx="938338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8000" b="1" dirty="0">
                <a:solidFill>
                  <a:srgbClr val="FCC124"/>
                </a:solidFill>
              </a:rPr>
              <a:t>2</a:t>
            </a:r>
            <a:endParaRPr kumimoji="1" lang="zh-CN" altLang="en-US" sz="8000" b="1" dirty="0">
              <a:solidFill>
                <a:srgbClr val="FCC124"/>
              </a:solidFill>
            </a:endParaRPr>
          </a:p>
        </p:txBody>
      </p:sp>
      <p:grpSp>
        <p:nvGrpSpPr>
          <p:cNvPr id="30" name="组 29"/>
          <p:cNvGrpSpPr/>
          <p:nvPr/>
        </p:nvGrpSpPr>
        <p:grpSpPr>
          <a:xfrm>
            <a:off x="-305747" y="1920090"/>
            <a:ext cx="1427147" cy="362904"/>
            <a:chOff x="0" y="1377583"/>
            <a:chExt cx="1151467" cy="362904"/>
          </a:xfrm>
        </p:grpSpPr>
        <p:sp>
          <p:nvSpPr>
            <p:cNvPr id="20" name="矩形 19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0" y="143271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图形效果</a:t>
              </a: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-305747" y="2369080"/>
            <a:ext cx="1427147" cy="362904"/>
            <a:chOff x="0" y="1825991"/>
            <a:chExt cx="1151467" cy="362904"/>
          </a:xfrm>
        </p:grpSpPr>
        <p:sp>
          <p:nvSpPr>
            <p:cNvPr id="22" name="矩形 21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0" y="1881118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动态绘制</a:t>
              </a: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-305747" y="2818070"/>
            <a:ext cx="1427147" cy="362904"/>
            <a:chOff x="0" y="2279893"/>
            <a:chExt cx="1151467" cy="362904"/>
          </a:xfrm>
        </p:grpSpPr>
        <p:sp>
          <p:nvSpPr>
            <p:cNvPr id="24" name="矩形 23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0" y="233502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图像效果</a:t>
              </a:r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-305747" y="3267061"/>
            <a:ext cx="1427147" cy="362904"/>
            <a:chOff x="0" y="2733640"/>
            <a:chExt cx="1151467" cy="362904"/>
          </a:xfrm>
        </p:grpSpPr>
        <p:sp>
          <p:nvSpPr>
            <p:cNvPr id="27" name="矩形 26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0" y="2788767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chemeClr val="bg1"/>
                  </a:solidFill>
                  <a:latin typeface="Arial"/>
                  <a:cs typeface="Arial"/>
                </a:rPr>
                <a:t>图像压缩</a:t>
              </a:r>
            </a:p>
          </p:txBody>
        </p:sp>
      </p:grpSp>
      <p:sp>
        <p:nvSpPr>
          <p:cNvPr id="38" name="矩形 37"/>
          <p:cNvSpPr/>
          <p:nvPr/>
        </p:nvSpPr>
        <p:spPr>
          <a:xfrm>
            <a:off x="2475353" y="2635621"/>
            <a:ext cx="5220852" cy="570515"/>
          </a:xfrm>
          <a:prstGeom prst="rect">
            <a:avLst/>
          </a:prstGeom>
          <a:gradFill>
            <a:gsLst>
              <a:gs pos="20000">
                <a:schemeClr val="bg1">
                  <a:alpha val="5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40" name="矩形 39"/>
          <p:cNvSpPr/>
          <p:nvPr/>
        </p:nvSpPr>
        <p:spPr>
          <a:xfrm flipH="1">
            <a:off x="2475353" y="3404682"/>
            <a:ext cx="5220852" cy="570515"/>
          </a:xfrm>
          <a:prstGeom prst="rect">
            <a:avLst/>
          </a:prstGeom>
          <a:gradFill>
            <a:gsLst>
              <a:gs pos="20000">
                <a:schemeClr val="bg1">
                  <a:alpha val="5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8000"/>
          </a:p>
        </p:txBody>
      </p:sp>
      <p:sp>
        <p:nvSpPr>
          <p:cNvPr id="18" name="文本框 17"/>
          <p:cNvSpPr txBox="1"/>
          <p:nvPr/>
        </p:nvSpPr>
        <p:spPr>
          <a:xfrm flipH="1">
            <a:off x="7307603" y="2917412"/>
            <a:ext cx="938338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8000" b="1" dirty="0">
                <a:solidFill>
                  <a:srgbClr val="FCC124"/>
                </a:solidFill>
              </a:rPr>
              <a:t>4</a:t>
            </a:r>
            <a:endParaRPr kumimoji="1" lang="zh-CN" altLang="en-US" sz="8000" b="1" dirty="0">
              <a:solidFill>
                <a:srgbClr val="FCC124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 flipH="1">
            <a:off x="2060783" y="2194397"/>
            <a:ext cx="938338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zh-CN" sz="8000" b="1" dirty="0">
                <a:solidFill>
                  <a:srgbClr val="FCC124"/>
                </a:solidFill>
              </a:rPr>
              <a:t>3</a:t>
            </a:r>
            <a:endParaRPr kumimoji="1" lang="zh-CN" altLang="en-US" sz="8000" b="1" dirty="0">
              <a:solidFill>
                <a:srgbClr val="FCC124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717390" y="1148580"/>
            <a:ext cx="4681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FFFFFF"/>
                </a:solidFill>
                <a:latin typeface="Arial"/>
                <a:cs typeface="Arial"/>
              </a:rPr>
              <a:t>图形效果 </a:t>
            </a:r>
            <a:r>
              <a:rPr kumimoji="1" lang="en-US" altLang="zh-CN" sz="2400" b="1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kumimoji="1" lang="zh-CN" altLang="en-US" sz="2400" b="1" dirty="0">
                <a:solidFill>
                  <a:srgbClr val="FFFFFF"/>
                </a:solidFill>
                <a:latin typeface="Arial"/>
                <a:cs typeface="Arial"/>
              </a:rPr>
              <a:t> 渐变、阴影和发光</a:t>
            </a:r>
            <a:endParaRPr kumimoji="1" lang="zh-CN" altLang="en-US" sz="2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717396" y="2683073"/>
            <a:ext cx="3897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Arial"/>
                <a:cs typeface="Arial"/>
              </a:rPr>
              <a:t>图像效果 </a:t>
            </a:r>
            <a:r>
              <a:rPr kumimoji="1" lang="en-US" altLang="zh-CN" sz="2400" b="1" dirty="0">
                <a:solidFill>
                  <a:schemeClr val="bg1"/>
                </a:solidFill>
                <a:latin typeface="Arial"/>
                <a:cs typeface="Arial"/>
              </a:rPr>
              <a:t>–</a:t>
            </a:r>
            <a:r>
              <a:rPr kumimoji="1" lang="zh-CN" altLang="en-US" sz="2400" b="1" dirty="0">
                <a:solidFill>
                  <a:schemeClr val="bg1"/>
                </a:solidFill>
                <a:latin typeface="Arial"/>
                <a:cs typeface="Arial"/>
              </a:rPr>
              <a:t> 模糊和锐化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3554462" y="1968859"/>
            <a:ext cx="3711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400" b="1" dirty="0">
                <a:solidFill>
                  <a:schemeClr val="bg1"/>
                </a:solidFill>
                <a:latin typeface="Arial"/>
                <a:cs typeface="Arial"/>
              </a:rPr>
              <a:t> 动态绘制 </a:t>
            </a:r>
            <a:r>
              <a:rPr kumimoji="1" lang="en-US" altLang="zh-CN" sz="2400" b="1" dirty="0">
                <a:solidFill>
                  <a:schemeClr val="bg1"/>
                </a:solidFill>
                <a:latin typeface="Arial"/>
                <a:cs typeface="Arial"/>
              </a:rPr>
              <a:t>–</a:t>
            </a:r>
            <a:r>
              <a:rPr kumimoji="1" lang="zh-CN" altLang="en-US" sz="2400" b="1" dirty="0">
                <a:solidFill>
                  <a:schemeClr val="bg1"/>
                </a:solidFill>
                <a:latin typeface="Arial"/>
                <a:cs typeface="Arial"/>
              </a:rPr>
              <a:t> 双缓存和动画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3230553" y="3453374"/>
            <a:ext cx="4035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2400" b="1" dirty="0">
                <a:solidFill>
                  <a:schemeClr val="bg1"/>
                </a:solidFill>
                <a:latin typeface="Arial"/>
                <a:cs typeface="Arial"/>
              </a:rPr>
              <a:t>图像压缩 </a:t>
            </a:r>
            <a:r>
              <a:rPr kumimoji="1" lang="en-US" altLang="zh-CN" sz="2400" b="1" dirty="0">
                <a:solidFill>
                  <a:schemeClr val="bg1"/>
                </a:solidFill>
                <a:latin typeface="Arial"/>
                <a:cs typeface="Arial"/>
              </a:rPr>
              <a:t>–</a:t>
            </a:r>
            <a:r>
              <a:rPr kumimoji="1" lang="zh-CN" altLang="en-US" sz="2400" b="1" dirty="0">
                <a:solidFill>
                  <a:schemeClr val="bg1"/>
                </a:solidFill>
                <a:latin typeface="Arial"/>
                <a:cs typeface="Arial"/>
              </a:rPr>
              <a:t> 压缩算法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FD8C632-9590-B94C-AC9D-7E8959800196}"/>
              </a:ext>
            </a:extLst>
          </p:cNvPr>
          <p:cNvSpPr txBox="1"/>
          <p:nvPr/>
        </p:nvSpPr>
        <p:spPr>
          <a:xfrm>
            <a:off x="76387" y="93268"/>
            <a:ext cx="697627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CC124"/>
                </a:solidFill>
                <a:latin typeface="Arial"/>
                <a:cs typeface="Arial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7521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18506" y="1422279"/>
            <a:ext cx="1970762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zh-CN" sz="4000" b="1" dirty="0">
                <a:solidFill>
                  <a:srgbClr val="FCC124"/>
                </a:solidFill>
                <a:latin typeface="Arial"/>
                <a:cs typeface="Arial"/>
              </a:rPr>
              <a:t>PART</a:t>
            </a:r>
            <a:r>
              <a:rPr kumimoji="1" lang="zh-CN" altLang="en-US" sz="4000" b="1" dirty="0">
                <a:solidFill>
                  <a:srgbClr val="FCC124"/>
                </a:solidFill>
                <a:latin typeface="Arial"/>
                <a:cs typeface="Arial"/>
              </a:rPr>
              <a:t> </a:t>
            </a:r>
            <a:r>
              <a:rPr kumimoji="1" lang="en-US" altLang="zh-CN" sz="4000" b="1" dirty="0">
                <a:solidFill>
                  <a:srgbClr val="FCC124"/>
                </a:solidFill>
                <a:latin typeface="Arial"/>
                <a:cs typeface="Arial"/>
              </a:rPr>
              <a:t>1</a:t>
            </a:r>
            <a:endParaRPr kumimoji="1" lang="zh-CN" altLang="en-US" sz="4000" b="1" dirty="0">
              <a:solidFill>
                <a:srgbClr val="FCC124"/>
              </a:solidFill>
              <a:latin typeface="Arial"/>
              <a:cs typeface="Arial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9268" y="1421254"/>
            <a:ext cx="223651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zh-CN" altLang="en-US" sz="4000" b="1" dirty="0">
                <a:solidFill>
                  <a:srgbClr val="FFFFFF"/>
                </a:solidFill>
                <a:latin typeface="Arial"/>
                <a:cs typeface="Arial"/>
              </a:rPr>
              <a:t>图形效果</a:t>
            </a:r>
          </a:p>
        </p:txBody>
      </p:sp>
      <p:sp>
        <p:nvSpPr>
          <p:cNvPr id="10" name="矩形 9"/>
          <p:cNvSpPr/>
          <p:nvPr/>
        </p:nvSpPr>
        <p:spPr>
          <a:xfrm>
            <a:off x="1542213" y="2305076"/>
            <a:ext cx="4639747" cy="604659"/>
          </a:xfrm>
          <a:prstGeom prst="rect">
            <a:avLst/>
          </a:prstGeom>
          <a:solidFill>
            <a:srgbClr val="FCC12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576086" y="2307955"/>
            <a:ext cx="4572000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如何实现图形的渐变、阴影和发光效果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通过一个演示程序来展示如何控制这些效果的呈现方式</a:t>
            </a:r>
            <a:endParaRPr lang="zh-CN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620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 52"/>
          <p:cNvGrpSpPr/>
          <p:nvPr/>
        </p:nvGrpSpPr>
        <p:grpSpPr>
          <a:xfrm>
            <a:off x="-305747" y="1471100"/>
            <a:ext cx="1427147" cy="362904"/>
            <a:chOff x="0" y="937679"/>
            <a:chExt cx="1151467" cy="362904"/>
          </a:xfrm>
          <a:solidFill>
            <a:srgbClr val="FCC124"/>
          </a:solidFill>
        </p:grpSpPr>
        <p:sp>
          <p:nvSpPr>
            <p:cNvPr id="54" name="矩形 53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rgbClr val="FFFFFF">
                <a:alpha val="5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0" y="992806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目录</a:t>
              </a:r>
            </a:p>
          </p:txBody>
        </p:sp>
      </p:grpSp>
      <p:grpSp>
        <p:nvGrpSpPr>
          <p:cNvPr id="56" name="组 55"/>
          <p:cNvGrpSpPr/>
          <p:nvPr/>
        </p:nvGrpSpPr>
        <p:grpSpPr>
          <a:xfrm>
            <a:off x="-85605" y="1920090"/>
            <a:ext cx="1427147" cy="362904"/>
            <a:chOff x="0" y="1377583"/>
            <a:chExt cx="1151467" cy="362904"/>
          </a:xfrm>
        </p:grpSpPr>
        <p:sp>
          <p:nvSpPr>
            <p:cNvPr id="57" name="矩形 56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0" y="143271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图形效果</a:t>
              </a:r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-305747" y="2369080"/>
            <a:ext cx="1427147" cy="362904"/>
            <a:chOff x="0" y="1825991"/>
            <a:chExt cx="1151467" cy="362904"/>
          </a:xfrm>
        </p:grpSpPr>
        <p:sp>
          <p:nvSpPr>
            <p:cNvPr id="60" name="矩形 59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0" y="1881118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动态绘制</a:t>
              </a: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-305747" y="2818070"/>
            <a:ext cx="1427147" cy="362904"/>
            <a:chOff x="0" y="2279893"/>
            <a:chExt cx="1151467" cy="362904"/>
          </a:xfrm>
        </p:grpSpPr>
        <p:sp>
          <p:nvSpPr>
            <p:cNvPr id="63" name="矩形 62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0" y="233502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图像效果</a:t>
              </a: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-305747" y="3267061"/>
            <a:ext cx="1427147" cy="362904"/>
            <a:chOff x="0" y="2733640"/>
            <a:chExt cx="1151467" cy="362904"/>
          </a:xfrm>
        </p:grpSpPr>
        <p:sp>
          <p:nvSpPr>
            <p:cNvPr id="66" name="矩形 65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0" y="2788767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chemeClr val="bg1"/>
                  </a:solidFill>
                  <a:latin typeface="Arial"/>
                  <a:cs typeface="Arial"/>
                </a:rPr>
                <a:t>图像压缩</a:t>
              </a:r>
            </a:p>
          </p:txBody>
        </p:sp>
      </p:grpSp>
      <p:grpSp>
        <p:nvGrpSpPr>
          <p:cNvPr id="32" name="组 7">
            <a:extLst>
              <a:ext uri="{FF2B5EF4-FFF2-40B4-BE49-F238E27FC236}">
                <a16:creationId xmlns:a16="http://schemas.microsoft.com/office/drawing/2014/main" id="{B1524D51-7C59-124E-B7C7-27B4B6C9DFB5}"/>
              </a:ext>
            </a:extLst>
          </p:cNvPr>
          <p:cNvGrpSpPr/>
          <p:nvPr/>
        </p:nvGrpSpPr>
        <p:grpSpPr>
          <a:xfrm>
            <a:off x="61651" y="93268"/>
            <a:ext cx="2236510" cy="731255"/>
            <a:chOff x="1561855" y="136620"/>
            <a:chExt cx="2236510" cy="79080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47EFFB9-7A81-DA4E-B8DC-60E5BC40171A}"/>
                </a:ext>
              </a:extLst>
            </p:cNvPr>
            <p:cNvSpPr txBox="1"/>
            <p:nvPr/>
          </p:nvSpPr>
          <p:spPr>
            <a:xfrm>
              <a:off x="1576591" y="136620"/>
              <a:ext cx="121058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CC124"/>
                  </a:solidFill>
                  <a:latin typeface="Arial"/>
                  <a:cs typeface="Arial"/>
                </a:rPr>
                <a:t>图形效果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C3A4079-1780-C349-850C-3519FAD4937B}"/>
                </a:ext>
              </a:extLst>
            </p:cNvPr>
            <p:cNvSpPr txBox="1"/>
            <p:nvPr/>
          </p:nvSpPr>
          <p:spPr>
            <a:xfrm>
              <a:off x="1561855" y="494732"/>
              <a:ext cx="2236510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FFFFF"/>
                  </a:solidFill>
                  <a:latin typeface="Arial"/>
                  <a:cs typeface="Arial"/>
                </a:rPr>
                <a:t>渐变、阴影和发光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DCB9811-D4AF-A74A-BD10-5ED9075BF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625" y="1345513"/>
            <a:ext cx="2193526" cy="3363406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A5895805-5492-AD4B-8EFB-593BFBB174E1}"/>
              </a:ext>
            </a:extLst>
          </p:cNvPr>
          <p:cNvSpPr/>
          <p:nvPr/>
        </p:nvSpPr>
        <p:spPr>
          <a:xfrm>
            <a:off x="1474456" y="907357"/>
            <a:ext cx="2236511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你能找到</a:t>
            </a:r>
            <a:r>
              <a:rPr lang="zh-CN" altLang="en-US" b="1" kern="0" dirty="0">
                <a:ln w="12700" cmpd="sng">
                  <a:solidFill>
                    <a:srgbClr val="D6A102"/>
                  </a:solidFill>
                  <a:prstDash val="solid"/>
                </a:ln>
                <a:gradFill>
                  <a:gsLst>
                    <a:gs pos="0">
                      <a:srgbClr val="FFC000"/>
                    </a:gs>
                    <a:gs pos="4000">
                      <a:srgbClr val="FFC000">
                        <a:lumMod val="60000"/>
                        <a:lumOff val="40000"/>
                      </a:srgbClr>
                    </a:gs>
                    <a:gs pos="87000">
                      <a:srgbClr val="FFC00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+mn-ea"/>
              </a:rPr>
              <a:t>渐变</a:t>
            </a: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的图标吗？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6B7FCB-47B2-0C4C-9AB0-902C3EEB7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0" t="30573" r="30666" b="21167"/>
          <a:stretch/>
        </p:blipFill>
        <p:spPr>
          <a:xfrm>
            <a:off x="3865499" y="1345513"/>
            <a:ext cx="2193526" cy="10380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1C41BD-E753-9F49-BDEC-3A28BD751E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01" t="11908" r="25711" b="19686"/>
          <a:stretch/>
        </p:blipFill>
        <p:spPr>
          <a:xfrm>
            <a:off x="3865498" y="2376305"/>
            <a:ext cx="2193527" cy="2344990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95642574-BF79-CF41-AAA9-36AE2A9A3408}"/>
              </a:ext>
            </a:extLst>
          </p:cNvPr>
          <p:cNvSpPr/>
          <p:nvPr/>
        </p:nvSpPr>
        <p:spPr>
          <a:xfrm>
            <a:off x="3940149" y="907357"/>
            <a:ext cx="2118878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阴影使绘制元素更</a:t>
            </a:r>
            <a:r>
              <a:rPr lang="zh-CN" altLang="en-US" b="1" kern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+mn-ea"/>
              </a:rPr>
              <a:t>立体</a:t>
            </a:r>
            <a:endParaRPr kumimoji="0" lang="zh-CN" alt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18900000" sx="102000" sy="102000" algn="b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ea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55C0259-AB66-A64D-A7A4-71B11CD96158}"/>
              </a:ext>
            </a:extLst>
          </p:cNvPr>
          <p:cNvSpPr/>
          <p:nvPr/>
        </p:nvSpPr>
        <p:spPr>
          <a:xfrm>
            <a:off x="6319035" y="916688"/>
            <a:ext cx="2118878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3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发光用来</a:t>
            </a:r>
            <a:r>
              <a:rPr lang="zh-CN" altLang="en-US" b="1" kern="0" dirty="0">
                <a:solidFill>
                  <a:srgbClr val="C0000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n-ea"/>
              </a:rPr>
              <a:t>突出</a:t>
            </a:r>
            <a:r>
              <a:rPr lang="zh-CN" altLang="en-US" sz="1400" kern="0" dirty="0">
                <a:solidFill>
                  <a:schemeClr val="bg1"/>
                </a:solidFill>
                <a:latin typeface="+mn-ea"/>
              </a:rPr>
              <a:t>焦点元素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38523D-E62F-C349-806F-709CD1D9E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2967" y="1348206"/>
            <a:ext cx="2238505" cy="335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40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1"/>
      <p:bldP spid="41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4CA3979E-D497-CC44-9EB0-759B85B3E981}"/>
              </a:ext>
            </a:extLst>
          </p:cNvPr>
          <p:cNvGrpSpPr/>
          <p:nvPr/>
        </p:nvGrpSpPr>
        <p:grpSpPr>
          <a:xfrm>
            <a:off x="5592077" y="1067505"/>
            <a:ext cx="1185974" cy="1720662"/>
            <a:chOff x="5592077" y="1067505"/>
            <a:chExt cx="1185974" cy="1720662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1A9B343-1ED9-8E41-9B73-4B2EB8EB2645}"/>
                </a:ext>
              </a:extLst>
            </p:cNvPr>
            <p:cNvSpPr/>
            <p:nvPr/>
          </p:nvSpPr>
          <p:spPr>
            <a:xfrm>
              <a:off x="5592077" y="1067505"/>
              <a:ext cx="1185974" cy="1720662"/>
            </a:xfrm>
            <a:prstGeom prst="rect">
              <a:avLst/>
            </a:prstGeom>
            <a:solidFill>
              <a:srgbClr val="4BACC6"/>
            </a:solidFill>
            <a:ln w="762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701B05E4-BA16-3A47-A298-A4214221D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79" t="1812" r="24360" b="23594"/>
            <a:stretch/>
          </p:blipFill>
          <p:spPr>
            <a:xfrm>
              <a:off x="5628942" y="1202037"/>
              <a:ext cx="1104814" cy="1435229"/>
            </a:xfrm>
            <a:prstGeom prst="rect">
              <a:avLst/>
            </a:prstGeom>
          </p:spPr>
        </p:pic>
      </p:grpSp>
      <p:grpSp>
        <p:nvGrpSpPr>
          <p:cNvPr id="53" name="组 52"/>
          <p:cNvGrpSpPr/>
          <p:nvPr/>
        </p:nvGrpSpPr>
        <p:grpSpPr>
          <a:xfrm>
            <a:off x="-305747" y="1471100"/>
            <a:ext cx="1427147" cy="362904"/>
            <a:chOff x="0" y="937679"/>
            <a:chExt cx="1151467" cy="362904"/>
          </a:xfrm>
          <a:solidFill>
            <a:srgbClr val="FCC124"/>
          </a:solidFill>
        </p:grpSpPr>
        <p:sp>
          <p:nvSpPr>
            <p:cNvPr id="54" name="矩形 53"/>
            <p:cNvSpPr/>
            <p:nvPr/>
          </p:nvSpPr>
          <p:spPr>
            <a:xfrm>
              <a:off x="0" y="937679"/>
              <a:ext cx="1151467" cy="356474"/>
            </a:xfrm>
            <a:prstGeom prst="rect">
              <a:avLst/>
            </a:prstGeom>
            <a:solidFill>
              <a:srgbClr val="FFFFFF">
                <a:alpha val="51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0" y="992806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目录</a:t>
              </a:r>
            </a:p>
          </p:txBody>
        </p:sp>
      </p:grpSp>
      <p:grpSp>
        <p:nvGrpSpPr>
          <p:cNvPr id="56" name="组 55"/>
          <p:cNvGrpSpPr/>
          <p:nvPr/>
        </p:nvGrpSpPr>
        <p:grpSpPr>
          <a:xfrm>
            <a:off x="-85605" y="1920090"/>
            <a:ext cx="1427147" cy="362904"/>
            <a:chOff x="0" y="1377583"/>
            <a:chExt cx="1151467" cy="362904"/>
          </a:xfrm>
        </p:grpSpPr>
        <p:sp>
          <p:nvSpPr>
            <p:cNvPr id="57" name="矩形 56"/>
            <p:cNvSpPr/>
            <p:nvPr/>
          </p:nvSpPr>
          <p:spPr>
            <a:xfrm>
              <a:off x="0" y="1377583"/>
              <a:ext cx="1151467" cy="356474"/>
            </a:xfrm>
            <a:prstGeom prst="rect">
              <a:avLst/>
            </a:prstGeom>
            <a:solidFill>
              <a:srgbClr val="FCC12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0" y="143271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图形效果</a:t>
              </a:r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-305747" y="2369080"/>
            <a:ext cx="1427147" cy="362904"/>
            <a:chOff x="0" y="1825991"/>
            <a:chExt cx="1151467" cy="362904"/>
          </a:xfrm>
        </p:grpSpPr>
        <p:sp>
          <p:nvSpPr>
            <p:cNvPr id="60" name="矩形 59"/>
            <p:cNvSpPr/>
            <p:nvPr/>
          </p:nvSpPr>
          <p:spPr>
            <a:xfrm>
              <a:off x="0" y="1825991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0" y="1881118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动态绘制</a:t>
              </a: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-305747" y="2818070"/>
            <a:ext cx="1427147" cy="362904"/>
            <a:chOff x="0" y="2279893"/>
            <a:chExt cx="1151467" cy="362904"/>
          </a:xfrm>
        </p:grpSpPr>
        <p:sp>
          <p:nvSpPr>
            <p:cNvPr id="63" name="矩形 62"/>
            <p:cNvSpPr/>
            <p:nvPr/>
          </p:nvSpPr>
          <p:spPr>
            <a:xfrm>
              <a:off x="0" y="2279893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0" y="2335020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rgbClr val="FFFFFF"/>
                  </a:solidFill>
                  <a:latin typeface="Arial"/>
                  <a:cs typeface="Arial"/>
                </a:rPr>
                <a:t>图像效果</a:t>
              </a:r>
            </a:p>
          </p:txBody>
        </p:sp>
      </p:grpSp>
      <p:grpSp>
        <p:nvGrpSpPr>
          <p:cNvPr id="65" name="组 64"/>
          <p:cNvGrpSpPr/>
          <p:nvPr/>
        </p:nvGrpSpPr>
        <p:grpSpPr>
          <a:xfrm>
            <a:off x="-305747" y="3267061"/>
            <a:ext cx="1427147" cy="362904"/>
            <a:chOff x="0" y="2733640"/>
            <a:chExt cx="1151467" cy="362904"/>
          </a:xfrm>
        </p:grpSpPr>
        <p:sp>
          <p:nvSpPr>
            <p:cNvPr id="66" name="矩形 65"/>
            <p:cNvSpPr/>
            <p:nvPr/>
          </p:nvSpPr>
          <p:spPr>
            <a:xfrm>
              <a:off x="0" y="2733640"/>
              <a:ext cx="1151467" cy="356474"/>
            </a:xfrm>
            <a:prstGeom prst="rect">
              <a:avLst/>
            </a:prstGeom>
            <a:solidFill>
              <a:schemeClr val="bg1">
                <a:alpha val="51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0" y="2788767"/>
              <a:ext cx="11514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zh-CN" altLang="en-US" sz="1400" b="1" dirty="0">
                  <a:solidFill>
                    <a:schemeClr val="bg1"/>
                  </a:solidFill>
                  <a:latin typeface="Arial"/>
                  <a:cs typeface="Arial"/>
                </a:rPr>
                <a:t>图像压缩</a:t>
              </a:r>
            </a:p>
          </p:txBody>
        </p:sp>
      </p:grpSp>
      <p:grpSp>
        <p:nvGrpSpPr>
          <p:cNvPr id="32" name="组 7">
            <a:extLst>
              <a:ext uri="{FF2B5EF4-FFF2-40B4-BE49-F238E27FC236}">
                <a16:creationId xmlns:a16="http://schemas.microsoft.com/office/drawing/2014/main" id="{B1524D51-7C59-124E-B7C7-27B4B6C9DFB5}"/>
              </a:ext>
            </a:extLst>
          </p:cNvPr>
          <p:cNvGrpSpPr/>
          <p:nvPr/>
        </p:nvGrpSpPr>
        <p:grpSpPr>
          <a:xfrm>
            <a:off x="61651" y="93268"/>
            <a:ext cx="2236510" cy="731255"/>
            <a:chOff x="1561855" y="136620"/>
            <a:chExt cx="2236510" cy="79080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47EFFB9-7A81-DA4E-B8DC-60E5BC40171A}"/>
                </a:ext>
              </a:extLst>
            </p:cNvPr>
            <p:cNvSpPr txBox="1"/>
            <p:nvPr/>
          </p:nvSpPr>
          <p:spPr>
            <a:xfrm>
              <a:off x="1576591" y="136620"/>
              <a:ext cx="1210588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CC124"/>
                  </a:solidFill>
                  <a:latin typeface="Arial"/>
                  <a:cs typeface="Arial"/>
                </a:rPr>
                <a:t>图形效果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C3A4079-1780-C349-850C-3519FAD4937B}"/>
                </a:ext>
              </a:extLst>
            </p:cNvPr>
            <p:cNvSpPr txBox="1"/>
            <p:nvPr/>
          </p:nvSpPr>
          <p:spPr>
            <a:xfrm>
              <a:off x="1561855" y="494732"/>
              <a:ext cx="2236510" cy="43269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b="1" dirty="0">
                  <a:solidFill>
                    <a:srgbClr val="FFFFFF"/>
                  </a:solidFill>
                  <a:latin typeface="Arial"/>
                  <a:cs typeface="Arial"/>
                </a:rPr>
                <a:t>渐变、阴影和发光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867EAF9-90E2-8845-8127-44E795B515D4}"/>
              </a:ext>
            </a:extLst>
          </p:cNvPr>
          <p:cNvGrpSpPr/>
          <p:nvPr/>
        </p:nvGrpSpPr>
        <p:grpSpPr>
          <a:xfrm>
            <a:off x="1811683" y="2966726"/>
            <a:ext cx="1430874" cy="1459040"/>
            <a:chOff x="1811683" y="2966726"/>
            <a:chExt cx="1430874" cy="1459040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0288468-945B-EE49-AEFD-81C1AC21E676}"/>
                </a:ext>
              </a:extLst>
            </p:cNvPr>
            <p:cNvSpPr txBox="1"/>
            <p:nvPr/>
          </p:nvSpPr>
          <p:spPr>
            <a:xfrm>
              <a:off x="1811683" y="2966726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 dirty="0">
                  <a:solidFill>
                    <a:srgbClr val="FCC124"/>
                  </a:solidFill>
                  <a:latin typeface="+mn-ea"/>
                  <a:cs typeface="Arial"/>
                </a:rPr>
                <a:t>渐变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5A00BB3-96BF-974F-A2AA-5626529E9CE4}"/>
                </a:ext>
              </a:extLst>
            </p:cNvPr>
            <p:cNvSpPr txBox="1"/>
            <p:nvPr/>
          </p:nvSpPr>
          <p:spPr>
            <a:xfrm>
              <a:off x="1811683" y="3240442"/>
              <a:ext cx="1430874" cy="118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" altLang="zh-CN" sz="1400" dirty="0" err="1">
                  <a:solidFill>
                    <a:schemeClr val="bg1"/>
                  </a:solidFill>
                  <a:latin typeface="+mn-ea"/>
                </a:rPr>
                <a:t>GradientPaint</a:t>
              </a:r>
              <a:r>
                <a:rPr lang="en" altLang="zh-CN" sz="1400" dirty="0">
                  <a:solidFill>
                    <a:schemeClr val="bg1"/>
                  </a:solidFill>
                  <a:latin typeface="+mn-ea"/>
                </a:rPr>
                <a:t> </a:t>
              </a:r>
            </a:p>
            <a:p>
              <a:pPr>
                <a:lnSpc>
                  <a:spcPct val="130000"/>
                </a:lnSpc>
              </a:pPr>
              <a:r>
                <a:rPr lang="en" altLang="zh-CN" sz="1400" dirty="0">
                  <a:solidFill>
                    <a:schemeClr val="bg1"/>
                  </a:solidFill>
                  <a:latin typeface="+mn-ea"/>
                </a:rPr>
                <a:t>          +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Graphics2D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.</a:t>
              </a:r>
              <a:r>
                <a:rPr lang="en-US" altLang="zh-CN" sz="1400" dirty="0" err="1">
                  <a:solidFill>
                    <a:schemeClr val="bg1"/>
                  </a:solidFill>
                  <a:latin typeface="+mn-ea"/>
                </a:rPr>
                <a:t>setPaint</a:t>
              </a:r>
              <a:endParaRPr lang="zh-CN" altLang="zh-CN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D8B04AF-0BC8-0A45-B768-FC99152AB547}"/>
              </a:ext>
            </a:extLst>
          </p:cNvPr>
          <p:cNvGrpSpPr/>
          <p:nvPr/>
        </p:nvGrpSpPr>
        <p:grpSpPr>
          <a:xfrm>
            <a:off x="3622826" y="2966726"/>
            <a:ext cx="1430874" cy="1459040"/>
            <a:chOff x="3538848" y="2966726"/>
            <a:chExt cx="1430874" cy="1459040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47ED7BC-797F-7B40-9747-040A5C3983A5}"/>
                </a:ext>
              </a:extLst>
            </p:cNvPr>
            <p:cNvSpPr txBox="1"/>
            <p:nvPr/>
          </p:nvSpPr>
          <p:spPr>
            <a:xfrm>
              <a:off x="3538848" y="2966726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 dirty="0">
                  <a:solidFill>
                    <a:srgbClr val="FCC124"/>
                  </a:solidFill>
                  <a:latin typeface="+mn-ea"/>
                  <a:cs typeface="Arial"/>
                </a:rPr>
                <a:t>阴影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A773462E-7492-2A4A-8E71-A626E13DC7B1}"/>
                </a:ext>
              </a:extLst>
            </p:cNvPr>
            <p:cNvSpPr txBox="1"/>
            <p:nvPr/>
          </p:nvSpPr>
          <p:spPr>
            <a:xfrm>
              <a:off x="3538848" y="3240442"/>
              <a:ext cx="1430874" cy="1185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原图逐层偏移，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灰度和透明度逐层变化，绘制出来</a:t>
              </a:r>
              <a:endParaRPr lang="zh-CN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A787064-5412-F349-ACE3-7A7360418C81}"/>
              </a:ext>
            </a:extLst>
          </p:cNvPr>
          <p:cNvGrpSpPr/>
          <p:nvPr/>
        </p:nvGrpSpPr>
        <p:grpSpPr>
          <a:xfrm>
            <a:off x="5469627" y="2960251"/>
            <a:ext cx="1430874" cy="1178964"/>
            <a:chOff x="5469627" y="2960251"/>
            <a:chExt cx="1430874" cy="1178964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1172764-F5E3-5B41-ADE0-ABA91FF3140B}"/>
                </a:ext>
              </a:extLst>
            </p:cNvPr>
            <p:cNvSpPr txBox="1"/>
            <p:nvPr/>
          </p:nvSpPr>
          <p:spPr>
            <a:xfrm>
              <a:off x="5469627" y="296025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b="1" dirty="0">
                  <a:solidFill>
                    <a:srgbClr val="FCC124"/>
                  </a:solidFill>
                  <a:latin typeface="+mn-ea"/>
                  <a:cs typeface="Arial"/>
                </a:rPr>
                <a:t>发光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39B8693-AE0D-584F-91B8-D14B5502D90C}"/>
                </a:ext>
              </a:extLst>
            </p:cNvPr>
            <p:cNvSpPr txBox="1"/>
            <p:nvPr/>
          </p:nvSpPr>
          <p:spPr>
            <a:xfrm>
              <a:off x="5469627" y="3233967"/>
              <a:ext cx="1430874" cy="905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+mn-ea"/>
                </a:rPr>
                <a:t>原图逐层扩张，透明度逐层变化，绘制出来</a:t>
              </a:r>
              <a:endParaRPr lang="zh-CN" altLang="zh-CN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3F1757D-14DC-9345-8CB9-DFED8887923D}"/>
              </a:ext>
            </a:extLst>
          </p:cNvPr>
          <p:cNvGrpSpPr/>
          <p:nvPr/>
        </p:nvGrpSpPr>
        <p:grpSpPr>
          <a:xfrm>
            <a:off x="5097128" y="1367485"/>
            <a:ext cx="3609056" cy="2359664"/>
            <a:chOff x="5088169" y="1177054"/>
            <a:chExt cx="3609056" cy="2359664"/>
          </a:xfrm>
        </p:grpSpPr>
        <p:sp>
          <p:nvSpPr>
            <p:cNvPr id="68" name="立方体 67">
              <a:extLst>
                <a:ext uri="{FF2B5EF4-FFF2-40B4-BE49-F238E27FC236}">
                  <a16:creationId xmlns:a16="http://schemas.microsoft.com/office/drawing/2014/main" id="{E4169B45-2E07-6D42-A51B-CCB868DB4D50}"/>
                </a:ext>
              </a:extLst>
            </p:cNvPr>
            <p:cNvSpPr/>
            <p:nvPr/>
          </p:nvSpPr>
          <p:spPr>
            <a:xfrm>
              <a:off x="6849846" y="2701230"/>
              <a:ext cx="1847379" cy="757234"/>
            </a:xfrm>
            <a:prstGeom prst="cube">
              <a:avLst>
                <a:gd name="adj" fmla="val 77632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69" name="立方体 68">
              <a:extLst>
                <a:ext uri="{FF2B5EF4-FFF2-40B4-BE49-F238E27FC236}">
                  <a16:creationId xmlns:a16="http://schemas.microsoft.com/office/drawing/2014/main" id="{2C9BB460-AD90-1B49-AE7C-EC6A177BE80B}"/>
                </a:ext>
              </a:extLst>
            </p:cNvPr>
            <p:cNvSpPr/>
            <p:nvPr/>
          </p:nvSpPr>
          <p:spPr>
            <a:xfrm>
              <a:off x="6849846" y="2396395"/>
              <a:ext cx="1847379" cy="757234"/>
            </a:xfrm>
            <a:prstGeom prst="cube">
              <a:avLst>
                <a:gd name="adj" fmla="val 77632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70" name="立方体 69">
              <a:extLst>
                <a:ext uri="{FF2B5EF4-FFF2-40B4-BE49-F238E27FC236}">
                  <a16:creationId xmlns:a16="http://schemas.microsoft.com/office/drawing/2014/main" id="{032483FB-579A-724B-8F88-DA4BFC052D02}"/>
                </a:ext>
              </a:extLst>
            </p:cNvPr>
            <p:cNvSpPr/>
            <p:nvPr/>
          </p:nvSpPr>
          <p:spPr>
            <a:xfrm>
              <a:off x="6849846" y="2091560"/>
              <a:ext cx="1847379" cy="757234"/>
            </a:xfrm>
            <a:prstGeom prst="cube">
              <a:avLst>
                <a:gd name="adj" fmla="val 77632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71" name="立方体 70">
              <a:extLst>
                <a:ext uri="{FF2B5EF4-FFF2-40B4-BE49-F238E27FC236}">
                  <a16:creationId xmlns:a16="http://schemas.microsoft.com/office/drawing/2014/main" id="{8D4F3246-177B-344C-B515-96A98E027D4F}"/>
                </a:ext>
              </a:extLst>
            </p:cNvPr>
            <p:cNvSpPr/>
            <p:nvPr/>
          </p:nvSpPr>
          <p:spPr>
            <a:xfrm>
              <a:off x="6849846" y="1786725"/>
              <a:ext cx="1847379" cy="757234"/>
            </a:xfrm>
            <a:prstGeom prst="cube">
              <a:avLst>
                <a:gd name="adj" fmla="val 77632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72" name="立方体 71">
              <a:extLst>
                <a:ext uri="{FF2B5EF4-FFF2-40B4-BE49-F238E27FC236}">
                  <a16:creationId xmlns:a16="http://schemas.microsoft.com/office/drawing/2014/main" id="{D3F1A320-52FA-FB41-8869-04FB9699830F}"/>
                </a:ext>
              </a:extLst>
            </p:cNvPr>
            <p:cNvSpPr/>
            <p:nvPr/>
          </p:nvSpPr>
          <p:spPr>
            <a:xfrm>
              <a:off x="6849846" y="1481889"/>
              <a:ext cx="1847379" cy="757234"/>
            </a:xfrm>
            <a:prstGeom prst="cube">
              <a:avLst>
                <a:gd name="adj" fmla="val 77632"/>
              </a:avLst>
            </a:prstGeom>
            <a:solidFill>
              <a:srgbClr val="FFFFFF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sp>
          <p:nvSpPr>
            <p:cNvPr id="73" name="立方体 72">
              <a:extLst>
                <a:ext uri="{FF2B5EF4-FFF2-40B4-BE49-F238E27FC236}">
                  <a16:creationId xmlns:a16="http://schemas.microsoft.com/office/drawing/2014/main" id="{0F610D5F-7B7D-9343-A5A7-E3B9BA18E52B}"/>
                </a:ext>
              </a:extLst>
            </p:cNvPr>
            <p:cNvSpPr/>
            <p:nvPr/>
          </p:nvSpPr>
          <p:spPr>
            <a:xfrm>
              <a:off x="6849846" y="1177054"/>
              <a:ext cx="1847379" cy="757234"/>
            </a:xfrm>
            <a:prstGeom prst="cube">
              <a:avLst>
                <a:gd name="adj" fmla="val 77632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6096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"/>
              </a:endParaRPr>
            </a:p>
          </p:txBody>
        </p:sp>
        <p:cxnSp>
          <p:nvCxnSpPr>
            <p:cNvPr id="74" name="直线连接符 73">
              <a:extLst>
                <a:ext uri="{FF2B5EF4-FFF2-40B4-BE49-F238E27FC236}">
                  <a16:creationId xmlns:a16="http://schemas.microsoft.com/office/drawing/2014/main" id="{92DF5CB6-4A50-5545-9BD7-8C5D8F1D7E30}"/>
                </a:ext>
              </a:extLst>
            </p:cNvPr>
            <p:cNvCxnSpPr/>
            <p:nvPr/>
          </p:nvCxnSpPr>
          <p:spPr>
            <a:xfrm flipH="1">
              <a:off x="6121553" y="1881181"/>
              <a:ext cx="644667" cy="0"/>
            </a:xfrm>
            <a:prstGeom prst="line">
              <a:avLst/>
            </a:prstGeom>
            <a:noFill/>
            <a:ln w="19050" cap="flat" cmpd="sng" algn="ctr">
              <a:solidFill>
                <a:schemeClr val="accent2"/>
              </a:solidFill>
              <a:prstDash val="dot"/>
              <a:headEnd type="oval" w="sm" len="sm"/>
              <a:tailEnd type="oval" w="sm" len="sm"/>
            </a:ln>
            <a:effectLst/>
          </p:spPr>
        </p:cxnSp>
        <p:cxnSp>
          <p:nvCxnSpPr>
            <p:cNvPr id="75" name="直线连接符 74">
              <a:extLst>
                <a:ext uri="{FF2B5EF4-FFF2-40B4-BE49-F238E27FC236}">
                  <a16:creationId xmlns:a16="http://schemas.microsoft.com/office/drawing/2014/main" id="{698A9A5B-DF91-0D48-B489-B2134C8CF23A}"/>
                </a:ext>
              </a:extLst>
            </p:cNvPr>
            <p:cNvCxnSpPr/>
            <p:nvPr/>
          </p:nvCxnSpPr>
          <p:spPr>
            <a:xfrm flipH="1">
              <a:off x="6121553" y="2181150"/>
              <a:ext cx="644667" cy="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dot"/>
              <a:headEnd type="oval" w="sm" len="sm"/>
              <a:tailEnd type="oval" w="sm" len="sm"/>
            </a:ln>
            <a:effectLst/>
          </p:spPr>
        </p:cxnSp>
        <p:cxnSp>
          <p:nvCxnSpPr>
            <p:cNvPr id="76" name="直线连接符 75">
              <a:extLst>
                <a:ext uri="{FF2B5EF4-FFF2-40B4-BE49-F238E27FC236}">
                  <a16:creationId xmlns:a16="http://schemas.microsoft.com/office/drawing/2014/main" id="{8AB1999F-F812-3F4F-BBB8-69D196417FF7}"/>
                </a:ext>
              </a:extLst>
            </p:cNvPr>
            <p:cNvCxnSpPr/>
            <p:nvPr/>
          </p:nvCxnSpPr>
          <p:spPr>
            <a:xfrm flipH="1">
              <a:off x="6121553" y="2481118"/>
              <a:ext cx="644667" cy="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dot"/>
              <a:headEnd type="oval" w="sm" len="sm"/>
              <a:tailEnd type="oval" w="sm" len="sm"/>
            </a:ln>
            <a:effectLst/>
          </p:spPr>
        </p:cxnSp>
        <p:cxnSp>
          <p:nvCxnSpPr>
            <p:cNvPr id="77" name="直线连接符 76">
              <a:extLst>
                <a:ext uri="{FF2B5EF4-FFF2-40B4-BE49-F238E27FC236}">
                  <a16:creationId xmlns:a16="http://schemas.microsoft.com/office/drawing/2014/main" id="{EB368411-3C42-4242-89EE-1E9E2031CB8D}"/>
                </a:ext>
              </a:extLst>
            </p:cNvPr>
            <p:cNvCxnSpPr/>
            <p:nvPr/>
          </p:nvCxnSpPr>
          <p:spPr>
            <a:xfrm flipH="1">
              <a:off x="6121553" y="2781088"/>
              <a:ext cx="644667" cy="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dot"/>
              <a:headEnd type="oval" w="sm" len="sm"/>
              <a:tailEnd type="oval" w="sm" len="sm"/>
            </a:ln>
            <a:effectLst/>
          </p:spPr>
        </p:cxnSp>
        <p:cxnSp>
          <p:nvCxnSpPr>
            <p:cNvPr id="78" name="直线连接符 77">
              <a:extLst>
                <a:ext uri="{FF2B5EF4-FFF2-40B4-BE49-F238E27FC236}">
                  <a16:creationId xmlns:a16="http://schemas.microsoft.com/office/drawing/2014/main" id="{3A140819-5076-F449-AA10-20F752C17B61}"/>
                </a:ext>
              </a:extLst>
            </p:cNvPr>
            <p:cNvCxnSpPr/>
            <p:nvPr/>
          </p:nvCxnSpPr>
          <p:spPr>
            <a:xfrm flipH="1">
              <a:off x="6121553" y="3081057"/>
              <a:ext cx="644667" cy="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dot"/>
              <a:headEnd type="oval" w="sm" len="sm"/>
              <a:tailEnd type="oval" w="sm" len="sm"/>
            </a:ln>
            <a:effectLst/>
          </p:spPr>
        </p:cxnSp>
        <p:cxnSp>
          <p:nvCxnSpPr>
            <p:cNvPr id="79" name="直线连接符 78">
              <a:extLst>
                <a:ext uri="{FF2B5EF4-FFF2-40B4-BE49-F238E27FC236}">
                  <a16:creationId xmlns:a16="http://schemas.microsoft.com/office/drawing/2014/main" id="{38EB35BF-BAB3-2D49-BB13-908502C0D5D7}"/>
                </a:ext>
              </a:extLst>
            </p:cNvPr>
            <p:cNvCxnSpPr/>
            <p:nvPr/>
          </p:nvCxnSpPr>
          <p:spPr>
            <a:xfrm flipH="1">
              <a:off x="6121553" y="3381024"/>
              <a:ext cx="644667" cy="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dot"/>
              <a:headEnd type="oval" w="sm" len="sm"/>
              <a:tailEnd type="oval" w="sm" len="sm"/>
            </a:ln>
            <a:effectLst/>
          </p:spPr>
        </p:cxnSp>
        <p:sp>
          <p:nvSpPr>
            <p:cNvPr id="80" name="文本框 8">
              <a:extLst>
                <a:ext uri="{FF2B5EF4-FFF2-40B4-BE49-F238E27FC236}">
                  <a16:creationId xmlns:a16="http://schemas.microsoft.com/office/drawing/2014/main" id="{E8831441-7A0E-4B48-8332-78DCD307C69A}"/>
                </a:ext>
              </a:extLst>
            </p:cNvPr>
            <p:cNvSpPr txBox="1"/>
            <p:nvPr/>
          </p:nvSpPr>
          <p:spPr>
            <a:xfrm>
              <a:off x="5088169" y="1689969"/>
              <a:ext cx="973444" cy="34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ea"/>
                  <a:cs typeface="+mn-cs"/>
                </a:rPr>
                <a:t> </a:t>
              </a:r>
              <a:r>
                <a:rPr lang="zh-CN" altLang="en-US" sz="1400" dirty="0">
                  <a:solidFill>
                    <a:schemeClr val="accent2"/>
                  </a:solidFill>
                  <a:latin typeface="+mn-ea"/>
                </a:rPr>
                <a:t>图层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ea"/>
                  <a:cs typeface="+mn-cs"/>
                </a:rPr>
                <a:t>6</a:t>
              </a:r>
            </a:p>
          </p:txBody>
        </p:sp>
        <p:sp>
          <p:nvSpPr>
            <p:cNvPr id="81" name="文本框 8">
              <a:extLst>
                <a:ext uri="{FF2B5EF4-FFF2-40B4-BE49-F238E27FC236}">
                  <a16:creationId xmlns:a16="http://schemas.microsoft.com/office/drawing/2014/main" id="{0947440B-2B8E-3A4D-9EF0-78BD52EB2DF9}"/>
                </a:ext>
              </a:extLst>
            </p:cNvPr>
            <p:cNvSpPr txBox="1"/>
            <p:nvPr/>
          </p:nvSpPr>
          <p:spPr>
            <a:xfrm>
              <a:off x="5088169" y="1990301"/>
              <a:ext cx="973444" cy="34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rgbClr val="FFFFFF"/>
                  </a:solidFill>
                  <a:latin typeface="+mn-ea"/>
                </a:rPr>
                <a:t>图层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rPr>
                <a:t>5</a:t>
              </a:r>
            </a:p>
          </p:txBody>
        </p:sp>
        <p:sp>
          <p:nvSpPr>
            <p:cNvPr id="82" name="文本框 8">
              <a:extLst>
                <a:ext uri="{FF2B5EF4-FFF2-40B4-BE49-F238E27FC236}">
                  <a16:creationId xmlns:a16="http://schemas.microsoft.com/office/drawing/2014/main" id="{648729D8-96EB-8F49-BAF3-F9C02F11119D}"/>
                </a:ext>
              </a:extLst>
            </p:cNvPr>
            <p:cNvSpPr txBox="1"/>
            <p:nvPr/>
          </p:nvSpPr>
          <p:spPr>
            <a:xfrm>
              <a:off x="5088169" y="2290632"/>
              <a:ext cx="973444" cy="34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rgbClr val="FFFFFF"/>
                  </a:solidFill>
                  <a:latin typeface="+mn-ea"/>
                </a:rPr>
                <a:t>图层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rPr>
                <a:t>4</a:t>
              </a:r>
            </a:p>
          </p:txBody>
        </p:sp>
        <p:sp>
          <p:nvSpPr>
            <p:cNvPr id="83" name="文本框 8">
              <a:extLst>
                <a:ext uri="{FF2B5EF4-FFF2-40B4-BE49-F238E27FC236}">
                  <a16:creationId xmlns:a16="http://schemas.microsoft.com/office/drawing/2014/main" id="{D3A833D3-5975-F84E-A910-0331954DFE69}"/>
                </a:ext>
              </a:extLst>
            </p:cNvPr>
            <p:cNvSpPr txBox="1"/>
            <p:nvPr/>
          </p:nvSpPr>
          <p:spPr>
            <a:xfrm>
              <a:off x="5088169" y="2590962"/>
              <a:ext cx="973444" cy="34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rgbClr val="FFFFFF"/>
                  </a:solidFill>
                  <a:latin typeface="+mn-ea"/>
                </a:rPr>
                <a:t>图层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rPr>
                <a:t>3</a:t>
              </a:r>
            </a:p>
          </p:txBody>
        </p:sp>
        <p:sp>
          <p:nvSpPr>
            <p:cNvPr id="84" name="文本框 8">
              <a:extLst>
                <a:ext uri="{FF2B5EF4-FFF2-40B4-BE49-F238E27FC236}">
                  <a16:creationId xmlns:a16="http://schemas.microsoft.com/office/drawing/2014/main" id="{2F5EB149-6BEB-8245-AFE2-C96E0A00EA7E}"/>
                </a:ext>
              </a:extLst>
            </p:cNvPr>
            <p:cNvSpPr txBox="1"/>
            <p:nvPr/>
          </p:nvSpPr>
          <p:spPr>
            <a:xfrm>
              <a:off x="5088169" y="2891293"/>
              <a:ext cx="973444" cy="34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rgbClr val="FFFFFF"/>
                  </a:solidFill>
                  <a:latin typeface="+mn-ea"/>
                </a:rPr>
                <a:t>图层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rPr>
                <a:t>2</a:t>
              </a:r>
            </a:p>
          </p:txBody>
        </p:sp>
        <p:sp>
          <p:nvSpPr>
            <p:cNvPr id="85" name="文本框 8">
              <a:extLst>
                <a:ext uri="{FF2B5EF4-FFF2-40B4-BE49-F238E27FC236}">
                  <a16:creationId xmlns:a16="http://schemas.microsoft.com/office/drawing/2014/main" id="{8454B9FB-7A7A-D645-BFF2-27AA423F3586}"/>
                </a:ext>
              </a:extLst>
            </p:cNvPr>
            <p:cNvSpPr txBox="1"/>
            <p:nvPr/>
          </p:nvSpPr>
          <p:spPr>
            <a:xfrm>
              <a:off x="5088169" y="3191624"/>
              <a:ext cx="973444" cy="34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rPr>
                <a:t>图层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rPr>
                <a:t>1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513E7D0-3FC3-7847-806D-125BCD224CDE}"/>
              </a:ext>
            </a:extLst>
          </p:cNvPr>
          <p:cNvGrpSpPr/>
          <p:nvPr/>
        </p:nvGrpSpPr>
        <p:grpSpPr>
          <a:xfrm>
            <a:off x="1934133" y="1073980"/>
            <a:ext cx="1185974" cy="1720662"/>
            <a:chOff x="1934133" y="1073980"/>
            <a:chExt cx="1185974" cy="172066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912535F-FB22-0046-A4F5-6185CC7FBA72}"/>
                </a:ext>
              </a:extLst>
            </p:cNvPr>
            <p:cNvSpPr/>
            <p:nvPr/>
          </p:nvSpPr>
          <p:spPr>
            <a:xfrm>
              <a:off x="1934133" y="1073980"/>
              <a:ext cx="1185974" cy="1720662"/>
            </a:xfrm>
            <a:prstGeom prst="rect">
              <a:avLst/>
            </a:prstGeom>
            <a:solidFill>
              <a:srgbClr val="4BACC6"/>
            </a:solidFill>
            <a:ln w="762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A9BD585-E6BE-BB4C-AE07-C29131DCB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04" t="8252" r="28999" b="27800"/>
            <a:stretch/>
          </p:blipFill>
          <p:spPr>
            <a:xfrm>
              <a:off x="1987007" y="1212861"/>
              <a:ext cx="1070998" cy="1460612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66BAC16-5199-2640-83B7-C93CFDF7068E}"/>
              </a:ext>
            </a:extLst>
          </p:cNvPr>
          <p:cNvGrpSpPr/>
          <p:nvPr/>
        </p:nvGrpSpPr>
        <p:grpSpPr>
          <a:xfrm>
            <a:off x="3745276" y="1073980"/>
            <a:ext cx="1185974" cy="1720662"/>
            <a:chOff x="3661298" y="1073980"/>
            <a:chExt cx="1185974" cy="1720662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81F76AF1-99FA-2041-A578-F742BC56C14E}"/>
                </a:ext>
              </a:extLst>
            </p:cNvPr>
            <p:cNvSpPr/>
            <p:nvPr/>
          </p:nvSpPr>
          <p:spPr>
            <a:xfrm>
              <a:off x="3661298" y="1073980"/>
              <a:ext cx="1185974" cy="1720662"/>
            </a:xfrm>
            <a:prstGeom prst="rect">
              <a:avLst/>
            </a:prstGeom>
            <a:solidFill>
              <a:srgbClr val="4BACC6"/>
            </a:solidFill>
            <a:ln w="76200" cmpd="sng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307E5EA-3C92-3340-8365-1298B983E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578" t="8252" r="25277" b="25442"/>
            <a:stretch/>
          </p:blipFill>
          <p:spPr>
            <a:xfrm>
              <a:off x="3704726" y="1213523"/>
              <a:ext cx="1099118" cy="1450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0214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</TotalTime>
  <Words>1323</Words>
  <Application>Microsoft Macintosh PowerPoint</Application>
  <PresentationFormat>全屏显示(16:9)</PresentationFormat>
  <Paragraphs>377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等线</vt:lpstr>
      <vt:lpstr>微软雅黑</vt:lpstr>
      <vt:lpstr>Arial</vt:lpstr>
      <vt:lpstr>Cambria Math</vt:lpstr>
      <vt:lpstr>Century Gothic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liuyao L</dc:creator>
  <cp:lastModifiedBy>Zhang Yu</cp:lastModifiedBy>
  <cp:revision>310</cp:revision>
  <dcterms:created xsi:type="dcterms:W3CDTF">2015-01-11T01:37:17Z</dcterms:created>
  <dcterms:modified xsi:type="dcterms:W3CDTF">2021-07-28T03:19:05Z</dcterms:modified>
</cp:coreProperties>
</file>